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88" r:id="rId2"/>
    <p:sldId id="257" r:id="rId3"/>
    <p:sldId id="258" r:id="rId4"/>
    <p:sldId id="287" r:id="rId5"/>
    <p:sldId id="263" r:id="rId6"/>
    <p:sldId id="285" r:id="rId7"/>
    <p:sldId id="279" r:id="rId8"/>
    <p:sldId id="260" r:id="rId9"/>
    <p:sldId id="259" r:id="rId10"/>
    <p:sldId id="261" r:id="rId11"/>
    <p:sldId id="278" r:id="rId12"/>
    <p:sldId id="265" r:id="rId13"/>
    <p:sldId id="266" r:id="rId14"/>
    <p:sldId id="277" r:id="rId15"/>
    <p:sldId id="267" r:id="rId16"/>
    <p:sldId id="268" r:id="rId17"/>
    <p:sldId id="286" r:id="rId18"/>
    <p:sldId id="269" r:id="rId19"/>
    <p:sldId id="270" r:id="rId20"/>
    <p:sldId id="280" r:id="rId21"/>
    <p:sldId id="271" r:id="rId22"/>
    <p:sldId id="281" r:id="rId23"/>
    <p:sldId id="272" r:id="rId24"/>
    <p:sldId id="282" r:id="rId25"/>
    <p:sldId id="273" r:id="rId26"/>
    <p:sldId id="283" r:id="rId27"/>
    <p:sldId id="274" r:id="rId28"/>
    <p:sldId id="275" r:id="rId29"/>
    <p:sldId id="290" r:id="rId30"/>
    <p:sldId id="284"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3" d="100"/>
          <a:sy n="73" d="100"/>
        </p:scale>
        <p:origin x="130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A2CFF0-AC73-4BC9-8FC8-89C154C1E50F}" type="datetimeFigureOut">
              <a:rPr lang="en-IN" smtClean="0"/>
              <a:t>20-02-2019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838515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A2CFF0-AC73-4BC9-8FC8-89C154C1E50F}" type="datetimeFigureOut">
              <a:rPr lang="en-IN" smtClean="0"/>
              <a:t>20-02-2019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504187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A2CFF0-AC73-4BC9-8FC8-89C154C1E50F}" type="datetimeFigureOut">
              <a:rPr lang="en-IN" smtClean="0"/>
              <a:t>20-02-2019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2939294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A2CFF0-AC73-4BC9-8FC8-89C154C1E50F}" type="datetimeFigureOut">
              <a:rPr lang="en-IN" smtClean="0"/>
              <a:t>20-02-2019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195471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A2CFF0-AC73-4BC9-8FC8-89C154C1E50F}" type="datetimeFigureOut">
              <a:rPr lang="en-IN" smtClean="0"/>
              <a:t>20-02-2019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67624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A2CFF0-AC73-4BC9-8FC8-89C154C1E50F}" type="datetimeFigureOut">
              <a:rPr lang="en-IN" smtClean="0"/>
              <a:t>20-02-2019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3829553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A2CFF0-AC73-4BC9-8FC8-89C154C1E50F}" type="datetimeFigureOut">
              <a:rPr lang="en-IN" smtClean="0"/>
              <a:t>20-02-2019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2900147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A2CFF0-AC73-4BC9-8FC8-89C154C1E50F}" type="datetimeFigureOut">
              <a:rPr lang="en-IN" smtClean="0"/>
              <a:t>20-02-2019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313798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2CFF0-AC73-4BC9-8FC8-89C154C1E50F}" type="datetimeFigureOut">
              <a:rPr lang="en-IN" smtClean="0"/>
              <a:t>20-02-2019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00AF486-C52F-4DEA-B112-F0ADF1220BA2}" type="slidenum">
              <a:rPr lang="en-IN" smtClean="0"/>
              <a:t>‹#›</a:t>
            </a:fld>
            <a:endParaRPr lang="en-IN"/>
          </a:p>
        </p:txBody>
      </p:sp>
      <p:sp>
        <p:nvSpPr>
          <p:cNvPr id="5" name="Rectangle 4"/>
          <p:cNvSpPr/>
          <p:nvPr userDrawn="1"/>
        </p:nvSpPr>
        <p:spPr>
          <a:xfrm>
            <a:off x="8950817" y="-12880"/>
            <a:ext cx="193183" cy="698034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377794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A2CFF0-AC73-4BC9-8FC8-89C154C1E50F}" type="datetimeFigureOut">
              <a:rPr lang="en-IN" smtClean="0"/>
              <a:t>20-02-2019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84914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A2CFF0-AC73-4BC9-8FC8-89C154C1E50F}" type="datetimeFigureOut">
              <a:rPr lang="en-IN" smtClean="0"/>
              <a:t>20-02-2019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0AF486-C52F-4DEA-B112-F0ADF1220BA2}" type="slidenum">
              <a:rPr lang="en-IN" smtClean="0"/>
              <a:t>‹#›</a:t>
            </a:fld>
            <a:endParaRPr lang="en-IN"/>
          </a:p>
        </p:txBody>
      </p:sp>
    </p:spTree>
    <p:extLst>
      <p:ext uri="{BB962C8B-B14F-4D97-AF65-F5344CB8AC3E}">
        <p14:creationId xmlns:p14="http://schemas.microsoft.com/office/powerpoint/2010/main" val="308810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2CFF0-AC73-4BC9-8FC8-89C154C1E50F}" type="datetimeFigureOut">
              <a:rPr lang="en-IN" smtClean="0"/>
              <a:t>20-02-2019</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AF486-C52F-4DEA-B112-F0ADF1220BA2}" type="slidenum">
              <a:rPr lang="en-IN" smtClean="0"/>
              <a:t>‹#›</a:t>
            </a:fld>
            <a:endParaRPr lang="en-IN"/>
          </a:p>
        </p:txBody>
      </p:sp>
    </p:spTree>
    <p:extLst>
      <p:ext uri="{BB962C8B-B14F-4D97-AF65-F5344CB8AC3E}">
        <p14:creationId xmlns:p14="http://schemas.microsoft.com/office/powerpoint/2010/main" val="309254777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25C26-04E3-41DB-8226-112EF853C2FE}"/>
              </a:ext>
            </a:extLst>
          </p:cNvPr>
          <p:cNvSpPr>
            <a:spLocks noGrp="1"/>
          </p:cNvSpPr>
          <p:nvPr>
            <p:ph type="ctrTitle"/>
          </p:nvPr>
        </p:nvSpPr>
        <p:spPr>
          <a:xfrm>
            <a:off x="761269" y="4313321"/>
            <a:ext cx="7556148" cy="1790700"/>
          </a:xfrm>
        </p:spPr>
        <p:txBody>
          <a:bodyPr>
            <a:normAutofit fontScale="90000"/>
          </a:bodyPr>
          <a:lstStyle/>
          <a:p>
            <a:r>
              <a:rPr lang="en-IN" b="1" dirty="0">
                <a:solidFill>
                  <a:schemeClr val="bg1"/>
                </a:solidFill>
                <a:latin typeface="Arial" panose="020B0604020202020204" pitchFamily="34" charset="0"/>
                <a:cs typeface="Arial" panose="020B0604020202020204" pitchFamily="34" charset="0"/>
              </a:rPr>
              <a:t>Translating </a:t>
            </a:r>
            <a:br>
              <a:rPr lang="en-IN" b="1" dirty="0">
                <a:solidFill>
                  <a:schemeClr val="bg1"/>
                </a:solidFill>
                <a:latin typeface="Arial" panose="020B0604020202020204" pitchFamily="34" charset="0"/>
                <a:cs typeface="Arial" panose="020B0604020202020204" pitchFamily="34" charset="0"/>
              </a:rPr>
            </a:br>
            <a:r>
              <a:rPr lang="en-IN" b="1" dirty="0">
                <a:solidFill>
                  <a:schemeClr val="bg1"/>
                </a:solidFill>
                <a:latin typeface="Arial" panose="020B0604020202020204" pitchFamily="34" charset="0"/>
                <a:cs typeface="Arial" panose="020B0604020202020204" pitchFamily="34" charset="0"/>
              </a:rPr>
              <a:t>Basic Research to Benefit Society</a:t>
            </a:r>
            <a:br>
              <a:rPr lang="en-IN" sz="2700" b="1" dirty="0">
                <a:solidFill>
                  <a:schemeClr val="bg1"/>
                </a:solidFill>
                <a:latin typeface="Arial" panose="020B0604020202020204" pitchFamily="34" charset="0"/>
                <a:cs typeface="Arial" panose="020B0604020202020204" pitchFamily="34" charset="0"/>
              </a:rPr>
            </a:br>
            <a:br>
              <a:rPr lang="en-IN" sz="2700" b="1" dirty="0">
                <a:solidFill>
                  <a:schemeClr val="bg1"/>
                </a:solidFill>
                <a:latin typeface="Arial" panose="020B0604020202020204" pitchFamily="34" charset="0"/>
                <a:cs typeface="Arial" panose="020B0604020202020204" pitchFamily="34" charset="0"/>
              </a:rPr>
            </a:br>
            <a:br>
              <a:rPr lang="en-IN" sz="2700" b="1" dirty="0">
                <a:solidFill>
                  <a:schemeClr val="bg1"/>
                </a:solidFill>
                <a:latin typeface="Arial" panose="020B0604020202020204" pitchFamily="34" charset="0"/>
                <a:cs typeface="Arial" panose="020B0604020202020204" pitchFamily="34" charset="0"/>
              </a:rPr>
            </a:br>
            <a:br>
              <a:rPr lang="en-IN" sz="2700" dirty="0">
                <a:solidFill>
                  <a:schemeClr val="bg1"/>
                </a:solidFill>
                <a:latin typeface="Arial" panose="020B0604020202020204" pitchFamily="34" charset="0"/>
                <a:cs typeface="Arial" panose="020B0604020202020204" pitchFamily="34" charset="0"/>
              </a:rPr>
            </a:br>
            <a:r>
              <a:rPr lang="en-IN" sz="3100" b="1" dirty="0" err="1">
                <a:solidFill>
                  <a:schemeClr val="bg1"/>
                </a:solidFill>
                <a:latin typeface="Arial" panose="020B0604020202020204" pitchFamily="34" charset="0"/>
                <a:cs typeface="Arial" panose="020B0604020202020204" pitchFamily="34" charset="0"/>
              </a:rPr>
              <a:t>Javed</a:t>
            </a:r>
            <a:r>
              <a:rPr lang="en-IN" sz="3100" b="1" dirty="0">
                <a:solidFill>
                  <a:schemeClr val="bg1"/>
                </a:solidFill>
                <a:latin typeface="Arial" panose="020B0604020202020204" pitchFamily="34" charset="0"/>
                <a:cs typeface="Arial" panose="020B0604020202020204" pitchFamily="34" charset="0"/>
              </a:rPr>
              <a:t> Iqbal</a:t>
            </a:r>
            <a:br>
              <a:rPr lang="en-IN" sz="2700" b="1" dirty="0">
                <a:solidFill>
                  <a:schemeClr val="bg1"/>
                </a:solidFill>
                <a:latin typeface="Arial" panose="020B0604020202020204" pitchFamily="34" charset="0"/>
                <a:cs typeface="Arial" panose="020B0604020202020204" pitchFamily="34" charset="0"/>
              </a:rPr>
            </a:br>
            <a:br>
              <a:rPr lang="en-IN" sz="2700" b="1" dirty="0">
                <a:solidFill>
                  <a:schemeClr val="bg1"/>
                </a:solidFill>
                <a:latin typeface="Arial" panose="020B0604020202020204" pitchFamily="34" charset="0"/>
                <a:cs typeface="Arial" panose="020B0604020202020204" pitchFamily="34" charset="0"/>
              </a:rPr>
            </a:br>
            <a:br>
              <a:rPr lang="en-IN" sz="2700" b="1" dirty="0">
                <a:solidFill>
                  <a:schemeClr val="bg1"/>
                </a:solidFill>
                <a:latin typeface="Arial" panose="020B0604020202020204" pitchFamily="34" charset="0"/>
                <a:cs typeface="Arial" panose="020B0604020202020204" pitchFamily="34" charset="0"/>
              </a:rPr>
            </a:br>
            <a:r>
              <a:rPr lang="en-IN" sz="2700" b="1" dirty="0">
                <a:solidFill>
                  <a:schemeClr val="accent2">
                    <a:lumMod val="60000"/>
                    <a:lumOff val="40000"/>
                  </a:schemeClr>
                </a:solidFill>
                <a:latin typeface="Arial" panose="020B0604020202020204" pitchFamily="34" charset="0"/>
                <a:cs typeface="Arial" panose="020B0604020202020204" pitchFamily="34" charset="0"/>
              </a:rPr>
              <a:t> </a:t>
            </a:r>
            <a:r>
              <a:rPr lang="en-IN" sz="2700" dirty="0">
                <a:solidFill>
                  <a:schemeClr val="accent2">
                    <a:lumMod val="60000"/>
                    <a:lumOff val="40000"/>
                  </a:schemeClr>
                </a:solidFill>
                <a:latin typeface="Arial" panose="020B0604020202020204" pitchFamily="34" charset="0"/>
                <a:cs typeface="Arial" panose="020B0604020202020204" pitchFamily="34" charset="0"/>
              </a:rPr>
              <a:t>LEAP program, Kolkata </a:t>
            </a:r>
            <a:br>
              <a:rPr lang="en-IN" sz="2700" dirty="0">
                <a:solidFill>
                  <a:schemeClr val="accent2">
                    <a:lumMod val="60000"/>
                    <a:lumOff val="40000"/>
                  </a:schemeClr>
                </a:solidFill>
                <a:latin typeface="Arial" panose="020B0604020202020204" pitchFamily="34" charset="0"/>
                <a:cs typeface="Arial" panose="020B0604020202020204" pitchFamily="34" charset="0"/>
              </a:rPr>
            </a:br>
            <a:r>
              <a:rPr lang="en-IN" sz="2700" dirty="0">
                <a:solidFill>
                  <a:schemeClr val="accent2">
                    <a:lumMod val="60000"/>
                    <a:lumOff val="40000"/>
                  </a:schemeClr>
                </a:solidFill>
                <a:latin typeface="Arial" panose="020B0604020202020204" pitchFamily="34" charset="0"/>
                <a:cs typeface="Arial" panose="020B0604020202020204" pitchFamily="34" charset="0"/>
              </a:rPr>
              <a:t>21 February 2019</a:t>
            </a:r>
          </a:p>
        </p:txBody>
      </p:sp>
      <p:sp>
        <p:nvSpPr>
          <p:cNvPr id="3" name="Rectangle 2"/>
          <p:cNvSpPr/>
          <p:nvPr/>
        </p:nvSpPr>
        <p:spPr>
          <a:xfrm>
            <a:off x="-78377" y="6701244"/>
            <a:ext cx="9235440" cy="28738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334282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815EA2-678A-4C54-9D74-CB17FD89DA3A}"/>
              </a:ext>
            </a:extLst>
          </p:cNvPr>
          <p:cNvSpPr/>
          <p:nvPr/>
        </p:nvSpPr>
        <p:spPr>
          <a:xfrm>
            <a:off x="643345" y="742727"/>
            <a:ext cx="7873638" cy="5947782"/>
          </a:xfrm>
          <a:prstGeom prst="rect">
            <a:avLst/>
          </a:prstGeom>
        </p:spPr>
        <p:txBody>
          <a:bodyPr wrap="square">
            <a:spAutoFit/>
          </a:bodyPr>
          <a:lstStyle/>
          <a:p>
            <a:r>
              <a:rPr lang="en-IN" sz="3200" b="1" dirty="0">
                <a:solidFill>
                  <a:schemeClr val="accent1">
                    <a:lumMod val="75000"/>
                  </a:schemeClr>
                </a:solidFill>
                <a:latin typeface="Arial" panose="020B0604020202020204" pitchFamily="34" charset="0"/>
                <a:ea typeface="Times New Roman" panose="02020603050405020304" pitchFamily="18" charset="0"/>
              </a:rPr>
              <a:t>The Role of Scientists:</a:t>
            </a:r>
          </a:p>
          <a:p>
            <a:endParaRPr lang="en-IN" sz="1000" dirty="0">
              <a:solidFill>
                <a:srgbClr val="FF0000"/>
              </a:solidFill>
              <a:latin typeface="Arial" panose="020B0604020202020204" pitchFamily="34" charset="0"/>
              <a:ea typeface="Times New Roman" panose="02020603050405020304" pitchFamily="18" charset="0"/>
            </a:endParaRPr>
          </a:p>
          <a:p>
            <a:endParaRPr lang="en-IN" sz="1000" dirty="0">
              <a:solidFill>
                <a:srgbClr val="FF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IN" sz="1950" dirty="0">
                <a:solidFill>
                  <a:schemeClr val="tx2">
                    <a:lumMod val="50000"/>
                  </a:schemeClr>
                </a:solidFill>
                <a:latin typeface="Arial" panose="020B0604020202020204" pitchFamily="34" charset="0"/>
                <a:ea typeface="Times New Roman" panose="02020603050405020304" pitchFamily="18" charset="0"/>
              </a:rPr>
              <a:t>The scientific community must educate politicians and the public about how science really works, emphasize the complementary relationship between basic and applied research, and advocate more stable and sustained support of the nation's scientific enterprise. </a:t>
            </a:r>
          </a:p>
          <a:p>
            <a:pPr marL="342900" indent="-342900">
              <a:buFont typeface="Arial" panose="020B0604020202020204" pitchFamily="34" charset="0"/>
              <a:buChar char="•"/>
            </a:pPr>
            <a:endParaRPr lang="en-IN" sz="1950" dirty="0">
              <a:solidFill>
                <a:schemeClr val="tx2">
                  <a:lumMod val="50000"/>
                </a:schemeClr>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IN" sz="1950" dirty="0">
                <a:solidFill>
                  <a:schemeClr val="tx2">
                    <a:lumMod val="50000"/>
                  </a:schemeClr>
                </a:solidFill>
                <a:latin typeface="Arial" panose="020B0604020202020204" pitchFamily="34" charset="0"/>
                <a:ea typeface="Times New Roman" panose="02020603050405020304" pitchFamily="18" charset="0"/>
              </a:rPr>
              <a:t>We must draw renewed attention to the tenuous present condition of basic research, which will continue to be the engine driving humanity's hopes for </a:t>
            </a:r>
            <a:r>
              <a:rPr lang="en-IN" sz="1950" dirty="0">
                <a:solidFill>
                  <a:schemeClr val="accent1">
                    <a:lumMod val="75000"/>
                  </a:schemeClr>
                </a:solidFill>
                <a:latin typeface="Arial" panose="020B0604020202020204" pitchFamily="34" charset="0"/>
                <a:ea typeface="Times New Roman" panose="02020603050405020304" pitchFamily="18" charset="0"/>
              </a:rPr>
              <a:t>curing disease, increasing productivity, eliminating poverty, developing renewable sources of energy, sustaining agriculture, and ameliorating climate change,</a:t>
            </a:r>
            <a:r>
              <a:rPr lang="en-IN" sz="1950" dirty="0">
                <a:solidFill>
                  <a:srgbClr val="FF0000"/>
                </a:solidFill>
                <a:latin typeface="Arial" panose="020B0604020202020204" pitchFamily="34" charset="0"/>
                <a:ea typeface="Times New Roman" panose="02020603050405020304" pitchFamily="18" charset="0"/>
              </a:rPr>
              <a:t> </a:t>
            </a:r>
            <a:r>
              <a:rPr lang="en-IN" sz="1950" dirty="0">
                <a:solidFill>
                  <a:schemeClr val="tx2">
                    <a:lumMod val="50000"/>
                  </a:schemeClr>
                </a:solidFill>
                <a:latin typeface="Arial" panose="020B0604020202020204" pitchFamily="34" charset="0"/>
                <a:ea typeface="Times New Roman" panose="02020603050405020304" pitchFamily="18" charset="0"/>
              </a:rPr>
              <a:t>to mention only a few current challenges.</a:t>
            </a:r>
          </a:p>
          <a:p>
            <a:pPr marL="342900" indent="-342900">
              <a:buFont typeface="Arial" panose="020B0604020202020204" pitchFamily="34" charset="0"/>
              <a:buChar char="•"/>
            </a:pPr>
            <a:endParaRPr lang="en-IN" sz="1950" dirty="0">
              <a:solidFill>
                <a:schemeClr val="tx2">
                  <a:lumMod val="50000"/>
                </a:schemeClr>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IN" sz="1950" dirty="0">
                <a:solidFill>
                  <a:schemeClr val="tx2">
                    <a:lumMod val="50000"/>
                  </a:schemeClr>
                </a:solidFill>
                <a:latin typeface="Arial" panose="020B0604020202020204" pitchFamily="34" charset="0"/>
                <a:ea typeface="Times New Roman" panose="02020603050405020304" pitchFamily="18" charset="0"/>
              </a:rPr>
              <a:t>In the current enthusiasm for translational research, we must not forget that basic science is under threat. </a:t>
            </a:r>
          </a:p>
          <a:p>
            <a:endParaRPr lang="en-IN" dirty="0">
              <a:solidFill>
                <a:srgbClr val="000000"/>
              </a:solidFill>
              <a:latin typeface="Arial" panose="020B0604020202020204" pitchFamily="34" charset="0"/>
              <a:ea typeface="Times New Roman" panose="02020603050405020304" pitchFamily="18" charset="0"/>
            </a:endParaRPr>
          </a:p>
          <a:p>
            <a:r>
              <a:rPr lang="en-IN" dirty="0">
                <a:solidFill>
                  <a:srgbClr val="000000"/>
                </a:solidFill>
                <a:latin typeface="Arial" panose="020B0604020202020204" pitchFamily="34" charset="0"/>
                <a:ea typeface="Times New Roman" panose="02020603050405020304" pitchFamily="18" charset="0"/>
              </a:rPr>
              <a:t> </a:t>
            </a:r>
            <a:endParaRPr lang="en-IN" dirty="0"/>
          </a:p>
        </p:txBody>
      </p:sp>
    </p:spTree>
    <p:extLst>
      <p:ext uri="{BB962C8B-B14F-4D97-AF65-F5344CB8AC3E}">
        <p14:creationId xmlns:p14="http://schemas.microsoft.com/office/powerpoint/2010/main" val="3859439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47BDF6-6FBD-412F-910E-7B768D33633D}"/>
              </a:ext>
            </a:extLst>
          </p:cNvPr>
          <p:cNvSpPr/>
          <p:nvPr/>
        </p:nvSpPr>
        <p:spPr>
          <a:xfrm>
            <a:off x="578032" y="599030"/>
            <a:ext cx="7925888" cy="6148735"/>
          </a:xfrm>
          <a:prstGeom prst="rect">
            <a:avLst/>
          </a:prstGeom>
        </p:spPr>
        <p:txBody>
          <a:bodyPr wrap="square">
            <a:spAutoFit/>
          </a:bodyPr>
          <a:lstStyle/>
          <a:p>
            <a:pPr algn="just"/>
            <a:r>
              <a:rPr lang="en-IN" sz="3200" b="1" dirty="0">
                <a:solidFill>
                  <a:schemeClr val="accent1">
                    <a:lumMod val="75000"/>
                  </a:schemeClr>
                </a:solidFill>
                <a:latin typeface="Arial" panose="020B0604020202020204" pitchFamily="34" charset="0"/>
                <a:ea typeface="Times New Roman" panose="02020603050405020304" pitchFamily="18" charset="0"/>
              </a:rPr>
              <a:t>The Role of Scientists:</a:t>
            </a:r>
          </a:p>
          <a:p>
            <a:endParaRPr lang="en-IN" sz="1950" dirty="0">
              <a:solidFill>
                <a:schemeClr val="tx2">
                  <a:lumMod val="50000"/>
                </a:schemeClr>
              </a:solidFill>
              <a:latin typeface="Arial" panose="020B0604020202020204" pitchFamily="34" charset="0"/>
              <a:ea typeface="Times New Roman" panose="02020603050405020304" pitchFamily="18" charset="0"/>
            </a:endParaRPr>
          </a:p>
          <a:p>
            <a:endParaRPr lang="en-IN" sz="1950" dirty="0">
              <a:solidFill>
                <a:schemeClr val="tx2">
                  <a:lumMod val="50000"/>
                </a:schemeClr>
              </a:solidFill>
              <a:latin typeface="Arial" panose="020B0604020202020204" pitchFamily="34" charset="0"/>
              <a:ea typeface="Times New Roman" panose="02020603050405020304" pitchFamily="18" charset="0"/>
            </a:endParaRPr>
          </a:p>
          <a:p>
            <a:pPr marL="257175" indent="-257175">
              <a:buFont typeface="Arial" panose="020B0604020202020204" pitchFamily="34" charset="0"/>
              <a:buChar char="•"/>
            </a:pPr>
            <a:r>
              <a:rPr lang="en-IN" sz="1950" dirty="0">
                <a:solidFill>
                  <a:schemeClr val="tx2">
                    <a:lumMod val="50000"/>
                  </a:schemeClr>
                </a:solidFill>
                <a:latin typeface="Arial" panose="020B0604020202020204" pitchFamily="34" charset="0"/>
                <a:ea typeface="Times New Roman" panose="02020603050405020304" pitchFamily="18" charset="0"/>
              </a:rPr>
              <a:t>Medically related basic science research is particularly vulnerable because the Government is the only source of support for much of this work, whereas applied research may be supported by a mixture of government, commercial, and private foundational sources.</a:t>
            </a:r>
          </a:p>
          <a:p>
            <a:pPr marL="257175" indent="-257175">
              <a:buFont typeface="Arial" panose="020B0604020202020204" pitchFamily="34" charset="0"/>
              <a:buChar char="•"/>
            </a:pPr>
            <a:endParaRPr lang="en-IN" sz="1950" dirty="0">
              <a:solidFill>
                <a:schemeClr val="tx2">
                  <a:lumMod val="50000"/>
                </a:schemeClr>
              </a:solidFill>
              <a:latin typeface="Arial" panose="020B0604020202020204" pitchFamily="34" charset="0"/>
              <a:ea typeface="Times New Roman" panose="02020603050405020304" pitchFamily="18" charset="0"/>
            </a:endParaRPr>
          </a:p>
          <a:p>
            <a:pPr marL="257175" indent="-257175" fontAlgn="base">
              <a:lnSpc>
                <a:spcPct val="107000"/>
              </a:lnSpc>
              <a:buFont typeface="Arial" panose="020B0604020202020204" pitchFamily="34" charset="0"/>
              <a:buChar char="•"/>
            </a:pPr>
            <a:r>
              <a:rPr lang="en-IN" sz="195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The time is ripe for a massive new national investment in science that includes basic research. </a:t>
            </a:r>
          </a:p>
          <a:p>
            <a:pPr marL="257175" indent="-257175" fontAlgn="base">
              <a:lnSpc>
                <a:spcPct val="107000"/>
              </a:lnSpc>
              <a:buFont typeface="Arial" panose="020B0604020202020204" pitchFamily="34" charset="0"/>
              <a:buChar char="•"/>
            </a:pPr>
            <a:endParaRPr lang="en-IN" sz="195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endParaRPr>
          </a:p>
          <a:p>
            <a:pPr marL="257175" indent="-257175" fontAlgn="base">
              <a:lnSpc>
                <a:spcPct val="107000"/>
              </a:lnSpc>
              <a:buFont typeface="Arial" panose="020B0604020202020204" pitchFamily="34" charset="0"/>
              <a:buChar char="•"/>
            </a:pPr>
            <a:r>
              <a:rPr lang="en-IN" sz="195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Until the pendulum swings and basic science re-emerges as a national priority, basic scientists will have to be imaginative in promoting the potential translational applications of their research.</a:t>
            </a:r>
          </a:p>
          <a:p>
            <a:pPr fontAlgn="base">
              <a:lnSpc>
                <a:spcPct val="107000"/>
              </a:lnSpc>
            </a:pPr>
            <a:r>
              <a:rPr lang="en-IN" sz="195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a:t>
            </a:r>
          </a:p>
          <a:p>
            <a:pPr marL="257175" indent="-257175" fontAlgn="base">
              <a:lnSpc>
                <a:spcPct val="107000"/>
              </a:lnSpc>
              <a:buFont typeface="Arial" panose="020B0604020202020204" pitchFamily="34" charset="0"/>
              <a:buChar char="•"/>
            </a:pPr>
            <a:r>
              <a:rPr lang="en-IN" sz="1950" dirty="0">
                <a:solidFill>
                  <a:schemeClr val="tx2">
                    <a:lumMod val="50000"/>
                  </a:schemeClr>
                </a:solidFill>
                <a:latin typeface="Arial" panose="020B0604020202020204" pitchFamily="34" charset="0"/>
                <a:ea typeface="Times New Roman" panose="02020603050405020304" pitchFamily="18" charset="0"/>
              </a:rPr>
              <a:t>History has taught us that the path from basic discoveries to scientific and technological applications is seldom a straight line. </a:t>
            </a:r>
            <a:endParaRPr lang="en-IN" sz="1950" dirty="0">
              <a:solidFill>
                <a:schemeClr val="tx2">
                  <a:lumMod val="50000"/>
                </a:schemeClr>
              </a:solidFill>
            </a:endParaRPr>
          </a:p>
          <a:p>
            <a:pPr algn="just" fontAlgn="base">
              <a:lnSpc>
                <a:spcPct val="107000"/>
              </a:lnSpc>
            </a:pPr>
            <a:endParaRPr lang="en-IN"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r>
              <a:rPr lang="en-IN" dirty="0">
                <a:solidFill>
                  <a:srgbClr val="000000"/>
                </a:solidFill>
                <a:latin typeface="Arial" panose="020B0604020202020204" pitchFamily="34" charset="0"/>
                <a:ea typeface="Times New Roman" panose="02020603050405020304" pitchFamily="18" charset="0"/>
              </a:rPr>
              <a:t> </a:t>
            </a:r>
            <a:endParaRPr lang="en-IN" dirty="0"/>
          </a:p>
        </p:txBody>
      </p:sp>
    </p:spTree>
    <p:extLst>
      <p:ext uri="{BB962C8B-B14F-4D97-AF65-F5344CB8AC3E}">
        <p14:creationId xmlns:p14="http://schemas.microsoft.com/office/powerpoint/2010/main" val="1659255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C902658-221A-4389-93CB-DD73DC0013FC}"/>
              </a:ext>
            </a:extLst>
          </p:cNvPr>
          <p:cNvSpPr/>
          <p:nvPr/>
        </p:nvSpPr>
        <p:spPr>
          <a:xfrm>
            <a:off x="0" y="1659573"/>
            <a:ext cx="8793272" cy="1793120"/>
          </a:xfrm>
          <a:prstGeom prst="rect">
            <a:avLst/>
          </a:prstGeom>
        </p:spPr>
        <p:txBody>
          <a:bodyPr wrap="square">
            <a:spAutoFit/>
          </a:bodyPr>
          <a:lstStyle/>
          <a:p>
            <a:pPr algn="ctr">
              <a:lnSpc>
                <a:spcPct val="150000"/>
              </a:lnSpc>
              <a:spcAft>
                <a:spcPts val="1013"/>
              </a:spcAft>
            </a:pPr>
            <a:r>
              <a:rPr lang="en-IN" sz="36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Ten Golden Rules to Translate </a:t>
            </a:r>
          </a:p>
          <a:p>
            <a:pPr algn="ctr">
              <a:lnSpc>
                <a:spcPct val="150000"/>
              </a:lnSpc>
              <a:spcAft>
                <a:spcPts val="1013"/>
              </a:spcAft>
            </a:pPr>
            <a:r>
              <a:rPr lang="en-IN" sz="36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Basic Research to Benefit Society </a:t>
            </a:r>
            <a:endParaRPr lang="en-IN" sz="36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590158" y="5632018"/>
            <a:ext cx="6019597" cy="300082"/>
          </a:xfrm>
          <a:prstGeom prst="rect">
            <a:avLst/>
          </a:prstGeom>
        </p:spPr>
        <p:txBody>
          <a:bodyPr wrap="none">
            <a:spAutoFit/>
          </a:bodyPr>
          <a:lstStyle/>
          <a:p>
            <a:r>
              <a:rPr lang="en-US" sz="1350" b="1" dirty="0">
                <a:solidFill>
                  <a:schemeClr val="accent1">
                    <a:lumMod val="75000"/>
                  </a:schemeClr>
                </a:solidFill>
                <a:latin typeface="arial" panose="020B0604020202020204" pitchFamily="34" charset="0"/>
              </a:rPr>
              <a:t>Credit : Anthony C. Fletcher</a:t>
            </a:r>
            <a:r>
              <a:rPr lang="en-US" sz="1350" b="1" baseline="30000" dirty="0">
                <a:solidFill>
                  <a:schemeClr val="accent1">
                    <a:lumMod val="75000"/>
                  </a:schemeClr>
                </a:solidFill>
                <a:latin typeface="arial" panose="020B0604020202020204" pitchFamily="34" charset="0"/>
              </a:rPr>
              <a:t>  </a:t>
            </a:r>
            <a:r>
              <a:rPr lang="en-US" sz="1350" b="1" dirty="0">
                <a:solidFill>
                  <a:schemeClr val="accent1">
                    <a:lumMod val="75000"/>
                  </a:schemeClr>
                </a:solidFill>
                <a:latin typeface="arial" panose="020B0604020202020204" pitchFamily="34" charset="0"/>
              </a:rPr>
              <a:t>and Philip E. Bourne, </a:t>
            </a:r>
            <a:r>
              <a:rPr lang="en-US" sz="1350" b="1" i="1" dirty="0" err="1">
                <a:solidFill>
                  <a:schemeClr val="accent1">
                    <a:lumMod val="75000"/>
                  </a:schemeClr>
                </a:solidFill>
                <a:latin typeface="arial" panose="020B0604020202020204" pitchFamily="34" charset="0"/>
              </a:rPr>
              <a:t>PloS</a:t>
            </a:r>
            <a:r>
              <a:rPr lang="en-US" sz="1350" b="1" i="1" dirty="0">
                <a:solidFill>
                  <a:schemeClr val="accent1">
                    <a:lumMod val="75000"/>
                  </a:schemeClr>
                </a:solidFill>
                <a:latin typeface="arial" panose="020B0604020202020204" pitchFamily="34" charset="0"/>
              </a:rPr>
              <a:t> Comp. Bio 2012</a:t>
            </a:r>
            <a:endParaRPr lang="en-IN" sz="1350" b="1" i="1" dirty="0">
              <a:solidFill>
                <a:schemeClr val="accent1">
                  <a:lumMod val="75000"/>
                </a:schemeClr>
              </a:solidFill>
            </a:endParaRPr>
          </a:p>
        </p:txBody>
      </p:sp>
    </p:spTree>
    <p:extLst>
      <p:ext uri="{BB962C8B-B14F-4D97-AF65-F5344CB8AC3E}">
        <p14:creationId xmlns:p14="http://schemas.microsoft.com/office/powerpoint/2010/main" val="2698989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4B7C3D-FB92-4A9E-A1EF-2C97E5199D76}"/>
              </a:ext>
            </a:extLst>
          </p:cNvPr>
          <p:cNvSpPr/>
          <p:nvPr/>
        </p:nvSpPr>
        <p:spPr>
          <a:xfrm>
            <a:off x="617849" y="908133"/>
            <a:ext cx="7951386" cy="5121658"/>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Rule1: What Drives Science Does Not Drive Business</a:t>
            </a:r>
          </a:p>
          <a:p>
            <a:pPr>
              <a:lnSpc>
                <a:spcPct val="107000"/>
              </a:lnSpc>
              <a:spcAft>
                <a:spcPts val="1013"/>
              </a:spcAft>
            </a:pPr>
            <a:endParaRPr lang="en-IN" sz="10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Scientists evaluate research by considering whether it makes an original contribution to our understanding of the world. </a:t>
            </a: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Businesses have a different rationale, which, by and large, is to make money. </a:t>
            </a: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And so it is with commercialization: scientists are not primed for business (some would even say this goes against academic freedom) and businesses are not, for the most part, so good at science unless they have specialized research division.</a:t>
            </a:r>
            <a:r>
              <a:rPr lang="en-IN" sz="2250" dirty="0">
                <a:latin typeface="Helvetica" panose="020B0604020202020204" pitchFamily="34" charset="0"/>
                <a:ea typeface="Times New Roman" panose="02020603050405020304" pitchFamily="18" charset="0"/>
                <a:cs typeface="Times New Roman" panose="02020603050405020304" pitchFamily="18" charset="0"/>
              </a:rPr>
              <a:t> </a:t>
            </a:r>
            <a:endParaRPr lang="en-IN" sz="225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516012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84157D-7E0A-4420-A934-58439603E927}"/>
              </a:ext>
            </a:extLst>
          </p:cNvPr>
          <p:cNvSpPr/>
          <p:nvPr/>
        </p:nvSpPr>
        <p:spPr>
          <a:xfrm>
            <a:off x="756618" y="1501271"/>
            <a:ext cx="7806086" cy="4247317"/>
          </a:xfrm>
          <a:prstGeom prst="rect">
            <a:avLst/>
          </a:prstGeom>
        </p:spPr>
        <p:txBody>
          <a:bodyPr wrap="square">
            <a:spAutoFit/>
          </a:bodyPr>
          <a:lstStyle/>
          <a:p>
            <a:pPr marL="428625" indent="-428625">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Scientists need to get business people who are “on the same wavelength” on their team and who can explain and guide them. </a:t>
            </a:r>
          </a:p>
          <a:p>
            <a:endParaRPr lang="en-IN" sz="2250" dirty="0">
              <a:latin typeface="inherit"/>
              <a:ea typeface="Times New Roman" panose="02020603050405020304" pitchFamily="18" charset="0"/>
              <a:cs typeface="Times New Roman" panose="02020603050405020304" pitchFamily="18" charset="0"/>
            </a:endParaRPr>
          </a:p>
          <a:p>
            <a:pPr marL="428625" indent="-428625">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Conversely, businesses have to be able to determine what research universities have to offer and how it could be of benefit. </a:t>
            </a:r>
          </a:p>
          <a:p>
            <a:endParaRPr lang="en-IN" sz="2250" dirty="0">
              <a:latin typeface="inherit"/>
              <a:ea typeface="Times New Roman" panose="02020603050405020304" pitchFamily="18" charset="0"/>
              <a:cs typeface="Times New Roman" panose="02020603050405020304" pitchFamily="18" charset="0"/>
            </a:endParaRPr>
          </a:p>
          <a:p>
            <a:pPr marL="428625" indent="-428625">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Interfaces such as university development offices to business outreach organizations like BIRAC  are valuable resources and should be utilized by both scientists and potential business partners.</a:t>
            </a:r>
            <a:endParaRPr lang="en-IN" sz="2250" dirty="0"/>
          </a:p>
        </p:txBody>
      </p:sp>
    </p:spTree>
    <p:extLst>
      <p:ext uri="{BB962C8B-B14F-4D97-AF65-F5344CB8AC3E}">
        <p14:creationId xmlns:p14="http://schemas.microsoft.com/office/powerpoint/2010/main" val="2185514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D99EC-5FA1-4014-81F5-A5E1672250E7}"/>
              </a:ext>
            </a:extLst>
          </p:cNvPr>
          <p:cNvSpPr/>
          <p:nvPr/>
        </p:nvSpPr>
        <p:spPr>
          <a:xfrm>
            <a:off x="491647" y="395648"/>
            <a:ext cx="8116776" cy="6080575"/>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Rule 2: There Is No Single Path To Commercialization</a:t>
            </a:r>
          </a:p>
          <a:p>
            <a:pPr>
              <a:lnSpc>
                <a:spcPct val="107000"/>
              </a:lnSpc>
              <a:spcAft>
                <a:spcPts val="1013"/>
              </a:spcAft>
            </a:pPr>
            <a:endParaRPr lang="en-IN" sz="1000" b="1" dirty="0">
              <a:solidFill>
                <a:srgbClr val="FF0000"/>
              </a:solidFill>
              <a:latin typeface="inherit"/>
              <a:ea typeface="Times New Roman" panose="02020603050405020304" pitchFamily="18" charset="0"/>
              <a:cs typeface="Times New Roman" panose="02020603050405020304" pitchFamily="18" charset="0"/>
            </a:endParaRPr>
          </a:p>
          <a:p>
            <a:pPr marL="257175" indent="-257175">
              <a:spcAft>
                <a:spcPts val="1013"/>
              </a:spcAft>
              <a:buFont typeface="Arial" panose="020B0604020202020204" pitchFamily="34" charset="0"/>
              <a:buChar char="•"/>
            </a:pPr>
            <a:r>
              <a:rPr lang="en-IN" sz="2400" b="1" dirty="0">
                <a:latin typeface="inherit"/>
                <a:ea typeface="Times New Roman" panose="02020603050405020304" pitchFamily="18" charset="0"/>
                <a:cs typeface="Times New Roman" panose="02020603050405020304" pitchFamily="18" charset="0"/>
              </a:rPr>
              <a:t> </a:t>
            </a:r>
            <a:r>
              <a:rPr lang="en-IN" sz="2400" dirty="0">
                <a:latin typeface="inherit"/>
                <a:ea typeface="Times New Roman" panose="02020603050405020304" pitchFamily="18" charset="0"/>
                <a:cs typeface="Times New Roman" panose="02020603050405020304" pitchFamily="18" charset="0"/>
              </a:rPr>
              <a:t>There are many routes for this: licensing, royalties, incubation, and in-house development. </a:t>
            </a:r>
          </a:p>
          <a:p>
            <a:pPr marL="257175" indent="-257175">
              <a:spcAft>
                <a:spcPts val="1013"/>
              </a:spcAft>
              <a:buFont typeface="Arial" panose="020B0604020202020204" pitchFamily="34" charset="0"/>
              <a:buChar char="•"/>
            </a:pPr>
            <a:r>
              <a:rPr lang="en-IN" sz="2400" dirty="0">
                <a:latin typeface="inherit"/>
                <a:ea typeface="Times New Roman" panose="02020603050405020304" pitchFamily="18" charset="0"/>
                <a:cs typeface="Times New Roman" panose="02020603050405020304" pitchFamily="18" charset="0"/>
              </a:rPr>
              <a:t>Industry itself has also moved physically closer to large universities (e.g. science parks) to share in the human capital. </a:t>
            </a:r>
          </a:p>
          <a:p>
            <a:pPr marL="257175" indent="-257175">
              <a:spcAft>
                <a:spcPts val="1013"/>
              </a:spcAft>
              <a:buFont typeface="Arial" panose="020B0604020202020204" pitchFamily="34" charset="0"/>
              <a:buChar char="•"/>
            </a:pPr>
            <a:r>
              <a:rPr lang="en-IN" sz="2400" dirty="0">
                <a:latin typeface="inherit"/>
                <a:ea typeface="Times New Roman" panose="02020603050405020304" pitchFamily="18" charset="0"/>
                <a:cs typeface="Times New Roman" panose="02020603050405020304" pitchFamily="18" charset="0"/>
              </a:rPr>
              <a:t>There are many ways to go from the laboratory bench to the store: commercialization is just like any business process– part art, part science; part inspiration, part perspiration. </a:t>
            </a:r>
          </a:p>
          <a:p>
            <a:pPr marL="257175" indent="-257175">
              <a:spcAft>
                <a:spcPts val="1013"/>
              </a:spcAft>
              <a:buFont typeface="Arial" panose="020B0604020202020204" pitchFamily="34" charset="0"/>
              <a:buChar char="•"/>
            </a:pPr>
            <a:r>
              <a:rPr lang="en-IN" sz="2400" dirty="0">
                <a:latin typeface="inherit"/>
                <a:ea typeface="Times New Roman" panose="02020603050405020304" pitchFamily="18" charset="0"/>
                <a:cs typeface="Times New Roman" panose="02020603050405020304" pitchFamily="18" charset="0"/>
              </a:rPr>
              <a:t>Most routes are essentially mechanistic, some work and some don't—there is no secret way to do things. </a:t>
            </a: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3974228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9DA0B0-A360-46FB-93BC-8A54914B1DA9}"/>
              </a:ext>
            </a:extLst>
          </p:cNvPr>
          <p:cNvSpPr/>
          <p:nvPr/>
        </p:nvSpPr>
        <p:spPr>
          <a:xfrm>
            <a:off x="787038" y="647081"/>
            <a:ext cx="7690757" cy="5724388"/>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Rule 3: You Must Know Your Rights And Those Of Colleagues</a:t>
            </a:r>
          </a:p>
          <a:p>
            <a:pPr>
              <a:lnSpc>
                <a:spcPct val="107000"/>
              </a:lnSpc>
              <a:spcAft>
                <a:spcPts val="1013"/>
              </a:spcAft>
            </a:pPr>
            <a:endParaRPr lang="en-IN" sz="10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It is important to know who owns and who has the right to develop your research output. </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 Most institutions (or less often, funders) own your research. The institution may choose to protect your ideas with copyrights, licenses, or patents, a wise idea if they are to have commercial value. </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That protection is not on your behalf as the inventor, but on behalf of the institution(s) where the work was done.</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You need to understand what this protection means in terms of process, cost, and time involved. </a:t>
            </a:r>
          </a:p>
          <a:p>
            <a:pPr>
              <a:spcAft>
                <a:spcPts val="1013"/>
              </a:spcAft>
            </a:pPr>
            <a:endParaRPr lang="en-IN" sz="2250" dirty="0">
              <a:latin typeface="inherit"/>
              <a:ea typeface="Times New Roman" panose="02020603050405020304" pitchFamily="18" charset="0"/>
              <a:cs typeface="Times New Roman" panose="02020603050405020304" pitchFamily="18" charset="0"/>
            </a:endParaRPr>
          </a:p>
        </p:txBody>
      </p:sp>
      <p:sp>
        <p:nvSpPr>
          <p:cNvPr id="4" name="Rectangle 3"/>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2396127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1AAEA0-7273-4166-B7DD-540DFD385AA2}"/>
              </a:ext>
            </a:extLst>
          </p:cNvPr>
          <p:cNvSpPr/>
          <p:nvPr/>
        </p:nvSpPr>
        <p:spPr>
          <a:xfrm>
            <a:off x="483103" y="1467288"/>
            <a:ext cx="7962035" cy="2644314"/>
          </a:xfrm>
          <a:prstGeom prst="rect">
            <a:avLst/>
          </a:prstGeom>
        </p:spPr>
        <p:txBody>
          <a:bodyPr wrap="square">
            <a:spAutoFit/>
          </a:bodyPr>
          <a:lstStyle/>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Research is collaborative, often with multiple institutions involved, and this can greatly complicate the rights and ownership of intellectual property. </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IP issues should be thoroughly reviewed and agreed with all the relevant scientists before the research is disclosed. Good scientific collaborations can be ruined by misunderstood commercialization strategies.</a:t>
            </a:r>
            <a:endParaRPr lang="en-IN" sz="225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490987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731D23-A11B-4410-AB54-A73A4341CB68}"/>
              </a:ext>
            </a:extLst>
          </p:cNvPr>
          <p:cNvSpPr/>
          <p:nvPr/>
        </p:nvSpPr>
        <p:spPr>
          <a:xfrm>
            <a:off x="561704" y="265823"/>
            <a:ext cx="8112035" cy="6288645"/>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Rule 4: Consider The Implications Of Going From Public To Private</a:t>
            </a:r>
          </a:p>
          <a:p>
            <a:pPr>
              <a:lnSpc>
                <a:spcPct val="107000"/>
              </a:lnSpc>
              <a:spcAft>
                <a:spcPts val="1013"/>
              </a:spcAft>
            </a:pPr>
            <a:endParaRPr lang="en-IN" sz="10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Academic research has many benefits, for example, collaboration, data and knowledge sharing, and freedom to publish. </a:t>
            </a: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When moving this research into the private sector, different rules apply. There is a need to protect the intellectual property. </a:t>
            </a: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In some cases, protecting that investment has implications for follow-on developments and impacts academic freedom. </a:t>
            </a: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For example, consider a situation where a company licensing a technology from an academic institution also has the rights to follow-on developments. Those rights could impact the academic scientist's ability to freely publish those new developments.</a:t>
            </a:r>
            <a:endParaRPr lang="en-IN" sz="225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3118947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EF048CA-1180-4B2C-A73C-4E847225821E}"/>
              </a:ext>
            </a:extLst>
          </p:cNvPr>
          <p:cNvSpPr/>
          <p:nvPr/>
        </p:nvSpPr>
        <p:spPr>
          <a:xfrm>
            <a:off x="679268" y="527426"/>
            <a:ext cx="7916091" cy="6070636"/>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Rule 5: Decide How Much Of Yourself You Want To Give</a:t>
            </a:r>
          </a:p>
          <a:p>
            <a:pPr>
              <a:lnSpc>
                <a:spcPct val="107000"/>
              </a:lnSpc>
              <a:spcAft>
                <a:spcPts val="1013"/>
              </a:spcAft>
            </a:pPr>
            <a:endParaRPr lang="en-IN" sz="10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At one extreme, you can give over your research completely and have little or nothing to do with subsequent commercialization; </a:t>
            </a: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At the other extreme you could be heavily involved in the company commercializing your research or indeed found a company to develop the research. </a:t>
            </a:r>
          </a:p>
          <a:p>
            <a:pPr marL="257175" indent="-257175">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The level of engagement with the commercialization is going to define the time commitment and possibly financial reward coming from the commercialization. </a:t>
            </a:r>
          </a:p>
          <a:p>
            <a:pPr marL="257175" indent="-257175">
              <a:spcAft>
                <a:spcPts val="1013"/>
              </a:spcAft>
              <a:buFont typeface="Arial" panose="020B0604020202020204" pitchFamily="34" charset="0"/>
              <a:buChar char="•"/>
            </a:pPr>
            <a:r>
              <a:rPr lang="en-IN" sz="2250" dirty="0">
                <a:ea typeface="Times New Roman" panose="02020603050405020304" pitchFamily="18" charset="0"/>
                <a:cs typeface="Times New Roman" panose="02020603050405020304" pitchFamily="18" charset="0"/>
              </a:rPr>
              <a:t>This needs to be thought about carefully at the outset and should be mapped to your longer-term career goals. </a:t>
            </a:r>
          </a:p>
          <a:p>
            <a:pPr>
              <a:spcAft>
                <a:spcPts val="1013"/>
              </a:spcAft>
            </a:pPr>
            <a:endParaRPr lang="en-IN" sz="2250" dirty="0">
              <a:latin typeface="inherit"/>
              <a:ea typeface="Times New Roman" panose="02020603050405020304" pitchFamily="18" charset="0"/>
              <a:cs typeface="Times New Roman" panose="02020603050405020304" pitchFamily="18" charset="0"/>
            </a:endParaRP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2668903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27D748-A5BE-43CE-8749-AA1C9BE2A268}"/>
              </a:ext>
            </a:extLst>
          </p:cNvPr>
          <p:cNvSpPr/>
          <p:nvPr/>
        </p:nvSpPr>
        <p:spPr>
          <a:xfrm>
            <a:off x="475676" y="773616"/>
            <a:ext cx="8394004" cy="5393784"/>
          </a:xfrm>
          <a:prstGeom prst="rect">
            <a:avLst/>
          </a:prstGeom>
        </p:spPr>
        <p:txBody>
          <a:bodyPr wrap="square">
            <a:spAutoFit/>
          </a:bodyPr>
          <a:lstStyle/>
          <a:p>
            <a:r>
              <a:rPr lang="en-IN" sz="3200" b="1" dirty="0">
                <a:solidFill>
                  <a:schemeClr val="accent1">
                    <a:lumMod val="75000"/>
                  </a:schemeClr>
                </a:solidFill>
                <a:latin typeface="Arial" panose="020B0604020202020204" pitchFamily="34" charset="0"/>
                <a:cs typeface="Arial" panose="020B0604020202020204" pitchFamily="34" charset="0"/>
              </a:rPr>
              <a:t>Why Government Should Fund Basic Research?</a:t>
            </a:r>
          </a:p>
          <a:p>
            <a:endParaRPr lang="en-IN" sz="1350" dirty="0">
              <a:solidFill>
                <a:srgbClr val="000000"/>
              </a:solidFill>
              <a:latin typeface="Arial" panose="020B0604020202020204" pitchFamily="34" charset="0"/>
              <a:cs typeface="Arial" panose="020B0604020202020204" pitchFamily="34" charset="0"/>
            </a:endParaRPr>
          </a:p>
          <a:p>
            <a:r>
              <a:rPr lang="en-IN" sz="2400" dirty="0">
                <a:solidFill>
                  <a:schemeClr val="tx2">
                    <a:lumMod val="50000"/>
                  </a:schemeClr>
                </a:solidFill>
                <a:latin typeface="Arial" panose="020B0604020202020204" pitchFamily="34" charset="0"/>
                <a:cs typeface="Arial" panose="020B0604020202020204" pitchFamily="34" charset="0"/>
              </a:rPr>
              <a:t>Measuring the impact of research:</a:t>
            </a:r>
          </a:p>
          <a:p>
            <a:endParaRPr lang="en-IN" sz="1350" dirty="0">
              <a:solidFill>
                <a:schemeClr val="tx2">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N" sz="2400" dirty="0">
                <a:solidFill>
                  <a:schemeClr val="tx2">
                    <a:lumMod val="50000"/>
                  </a:schemeClr>
                </a:solidFill>
                <a:latin typeface="Arial" panose="020B0604020202020204" pitchFamily="34" charset="0"/>
                <a:cs typeface="Arial" panose="020B0604020202020204" pitchFamily="34" charset="0"/>
              </a:rPr>
              <a:t>Why government should fund science and at what level?</a:t>
            </a:r>
          </a:p>
          <a:p>
            <a:pPr marL="342900" indent="-342900">
              <a:buFont typeface="Arial" panose="020B0604020202020204" pitchFamily="34" charset="0"/>
              <a:buChar char="•"/>
            </a:pPr>
            <a:r>
              <a:rPr lang="en-IN" sz="2400" dirty="0">
                <a:solidFill>
                  <a:schemeClr val="tx2">
                    <a:lumMod val="50000"/>
                  </a:schemeClr>
                </a:solidFill>
                <a:latin typeface="Arial" panose="020B0604020202020204" pitchFamily="34" charset="0"/>
                <a:cs typeface="Arial" panose="020B0604020202020204" pitchFamily="34" charset="0"/>
              </a:rPr>
              <a:t>How great are the benefits, and are they greater than the level of investment?</a:t>
            </a:r>
          </a:p>
          <a:p>
            <a:pPr marL="342900" indent="-342900">
              <a:buFont typeface="Arial" panose="020B0604020202020204" pitchFamily="34" charset="0"/>
              <a:buChar char="•"/>
            </a:pPr>
            <a:r>
              <a:rPr lang="en-IN" sz="2400" dirty="0">
                <a:solidFill>
                  <a:schemeClr val="tx2">
                    <a:lumMod val="50000"/>
                  </a:schemeClr>
                </a:solidFill>
                <a:latin typeface="Arial" panose="020B0604020202020204" pitchFamily="34" charset="0"/>
                <a:cs typeface="Arial" panose="020B0604020202020204" pitchFamily="34" charset="0"/>
              </a:rPr>
              <a:t>Government’s responsibility is to fund basic research which will eventually lead to wealth, health &amp; national security. Hence demands for accountability &amp; assessment</a:t>
            </a:r>
          </a:p>
          <a:p>
            <a:pPr marL="342900" indent="-342900">
              <a:buFont typeface="Arial" panose="020B0604020202020204" pitchFamily="34" charset="0"/>
              <a:buChar char="•"/>
            </a:pPr>
            <a:r>
              <a:rPr lang="en-IN" sz="2400" dirty="0">
                <a:solidFill>
                  <a:schemeClr val="tx2">
                    <a:lumMod val="50000"/>
                  </a:schemeClr>
                </a:solidFill>
                <a:latin typeface="Arial" panose="020B0604020202020204" pitchFamily="34" charset="0"/>
                <a:cs typeface="Arial" panose="020B0604020202020204" pitchFamily="34" charset="0"/>
              </a:rPr>
              <a:t>Science not always seen as high political priority e.g. health, education, pensions</a:t>
            </a:r>
          </a:p>
          <a:p>
            <a:pPr marL="342900" indent="-342900">
              <a:buFont typeface="Arial" panose="020B0604020202020204" pitchFamily="34" charset="0"/>
              <a:buChar char="•"/>
            </a:pPr>
            <a:r>
              <a:rPr lang="en-IN" sz="2400" dirty="0">
                <a:solidFill>
                  <a:schemeClr val="tx2">
                    <a:lumMod val="50000"/>
                  </a:schemeClr>
                </a:solidFill>
                <a:latin typeface="Arial" panose="020B0604020202020204" pitchFamily="34" charset="0"/>
                <a:cs typeface="Arial" panose="020B0604020202020204" pitchFamily="34" charset="0"/>
              </a:rPr>
              <a:t>How to persuade governments to invest more?</a:t>
            </a:r>
          </a:p>
          <a:p>
            <a:endParaRPr lang="en-IN" sz="135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1155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9BED29-B2D1-4748-BA88-1D1780D191A1}"/>
              </a:ext>
            </a:extLst>
          </p:cNvPr>
          <p:cNvSpPr/>
          <p:nvPr/>
        </p:nvSpPr>
        <p:spPr>
          <a:xfrm>
            <a:off x="438411" y="1520587"/>
            <a:ext cx="8267178" cy="2644314"/>
          </a:xfrm>
          <a:prstGeom prst="rect">
            <a:avLst/>
          </a:prstGeom>
        </p:spPr>
        <p:txBody>
          <a:bodyPr wrap="square">
            <a:spAutoFit/>
          </a:bodyPr>
          <a:lstStyle/>
          <a:p>
            <a:pPr marL="257175" indent="-257175">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Some academics want to, and do, make a successful transition to business—perhaps as happy heads of research and development (R&amp;D), free from the administrative hassle, but a key part of the business—and some of course stay in academia. </a:t>
            </a:r>
          </a:p>
          <a:p>
            <a:pPr marL="257175" indent="-257175">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Markets have no sentiment and don't care what you do: they just care what you can contribute.</a:t>
            </a:r>
            <a:endParaRPr lang="en-IN" sz="225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1755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45DD22-BBBF-4567-ADAA-1AA16E11FA54}"/>
              </a:ext>
            </a:extLst>
          </p:cNvPr>
          <p:cNvSpPr/>
          <p:nvPr/>
        </p:nvSpPr>
        <p:spPr>
          <a:xfrm>
            <a:off x="731520" y="693805"/>
            <a:ext cx="7955280" cy="4775410"/>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Rule 6: Separate The </a:t>
            </a:r>
            <a:r>
              <a:rPr lang="en-IN" sz="2700" b="1" u="sng"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a:t>
            </a: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 And The </a:t>
            </a:r>
            <a:r>
              <a:rPr lang="en-IN" sz="2700" b="1" u="sng"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D</a:t>
            </a: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 And Be Realistic</a:t>
            </a:r>
          </a:p>
          <a:p>
            <a:pPr>
              <a:lnSpc>
                <a:spcPct val="107000"/>
              </a:lnSpc>
              <a:spcAft>
                <a:spcPts val="1013"/>
              </a:spcAft>
            </a:pPr>
            <a:endParaRPr lang="en-IN" sz="10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There is a big difference between basic research and the development of such research to the point of commercialization. </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Generally, development is done by the entity commercializing the product and could be considered the mid-point between academic and commercial cultures. </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Development can be hugely expensive and time-consuming and presents a huge financial risk to the investor, especially as it is a front-loaded cost. </a:t>
            </a: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1778953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10B9EA-F8F4-4986-B011-B18C751E2E6A}"/>
              </a:ext>
            </a:extLst>
          </p:cNvPr>
          <p:cNvSpPr/>
          <p:nvPr/>
        </p:nvSpPr>
        <p:spPr>
          <a:xfrm>
            <a:off x="744405" y="1024120"/>
            <a:ext cx="7668075" cy="5196294"/>
          </a:xfrm>
          <a:prstGeom prst="rect">
            <a:avLst/>
          </a:prstGeom>
        </p:spPr>
        <p:txBody>
          <a:bodyPr wrap="square">
            <a:spAutoFit/>
          </a:bodyPr>
          <a:lstStyle/>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The investor has to look at such topics as mass production (scaling up from lab levels), distribution, logistics, pricing, practicality, marketing, safety, the law, etc. Often times, one or more of these proves difficult and the breakthrough has to languish, possibly for decades, until a solution appears.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Personal genomics is an example where extensive commercialization of a number of ideas has had to wait until next generation sequencing makes the products feasible.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Scientists also need to be realistic in valuing the idea—they typically have no concept of the development costs and often feel the basic research represents the bulk of the value, which is almost never the case.</a:t>
            </a:r>
            <a:endParaRPr lang="en-IN" sz="225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2787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118E70-B81D-481A-A6CB-ACF91881B572}"/>
              </a:ext>
            </a:extLst>
          </p:cNvPr>
          <p:cNvSpPr/>
          <p:nvPr/>
        </p:nvSpPr>
        <p:spPr>
          <a:xfrm>
            <a:off x="822960" y="620758"/>
            <a:ext cx="7759338" cy="5867504"/>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mj-lt"/>
                <a:ea typeface="Times New Roman" panose="02020603050405020304" pitchFamily="18" charset="0"/>
                <a:cs typeface="Times New Roman" panose="02020603050405020304" pitchFamily="18" charset="0"/>
              </a:rPr>
              <a:t>Rule 7: The Market May Not Exist At The Outset</a:t>
            </a:r>
            <a:endParaRPr lang="en-IN" sz="2700" b="1" dirty="0">
              <a:solidFill>
                <a:schemeClr val="accent1">
                  <a:lumMod val="75000"/>
                </a:schemeClr>
              </a:solidFill>
              <a:latin typeface="+mj-lt"/>
              <a:ea typeface="Calibri" panose="020F0502020204030204" pitchFamily="34" charset="0"/>
              <a:cs typeface="Times New Roman" panose="02020603050405020304" pitchFamily="18" charset="0"/>
            </a:endParaRP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The old fashioned method of working out what your factory can make (being “production led” in the jargon) and then seeing if there is a market is a largely discredited approach in modern business. </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In the case of basic scientific research, of course, this is exactly the situation—scientists invariably investigate things out of intellectual curiosity without any view to commercialization. </a:t>
            </a:r>
          </a:p>
          <a:p>
            <a:pPr marL="214313" indent="-214313">
              <a:spcAft>
                <a:spcPts val="1013"/>
              </a:spcAft>
              <a:buFont typeface="Arial" panose="020B0604020202020204" pitchFamily="34" charset="0"/>
              <a:buChar char="•"/>
            </a:pPr>
            <a:r>
              <a:rPr lang="en-IN" sz="2250" dirty="0">
                <a:latin typeface="inherit"/>
                <a:ea typeface="Times New Roman" panose="02020603050405020304" pitchFamily="18" charset="0"/>
                <a:cs typeface="Times New Roman" panose="02020603050405020304" pitchFamily="18" charset="0"/>
              </a:rPr>
              <a:t>The original research will not be aimed at solving any commercial, market-related problems, outside of obvious areas such as pharmaceuticals and engineering, and so the breakthrough is inevitably made in isolation of market requirements.</a:t>
            </a:r>
            <a:endParaRPr lang="en-IN" sz="225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2523805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975EC-5875-4ED4-BA2A-68BA5F7CEBAC}"/>
              </a:ext>
            </a:extLst>
          </p:cNvPr>
          <p:cNvSpPr/>
          <p:nvPr/>
        </p:nvSpPr>
        <p:spPr>
          <a:xfrm>
            <a:off x="509452" y="1293158"/>
            <a:ext cx="7837714" cy="4157548"/>
          </a:xfrm>
          <a:prstGeom prst="rect">
            <a:avLst/>
          </a:prstGeom>
        </p:spPr>
        <p:txBody>
          <a:bodyPr wrap="square">
            <a:spAutoFit/>
          </a:bodyPr>
          <a:lstStyle/>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There are various anecdotes that illustrate the apparent lack of market. “Who needs music on the move?” was one comment about the Sony Walkman. “No one wants a tablet computer with no keyboard”, and so on.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Examples like these are often used to “prove” that a good idea will make it anyhow, but it's simply not true in the majority of cases.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It conveniently sidesteps the point that if no ready market exists, it has to be developed. That takes money, advertising, skill, and time. All of which add to the development costs.</a:t>
            </a:r>
            <a:endParaRPr lang="en-IN" sz="225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4392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FC39D6-DD45-49A9-B63E-6D819D19E635}"/>
              </a:ext>
            </a:extLst>
          </p:cNvPr>
          <p:cNvSpPr/>
          <p:nvPr/>
        </p:nvSpPr>
        <p:spPr>
          <a:xfrm>
            <a:off x="635071" y="712908"/>
            <a:ext cx="7816598" cy="5428922"/>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mj-lt"/>
                <a:ea typeface="Times New Roman" panose="02020603050405020304" pitchFamily="18" charset="0"/>
                <a:cs typeface="Times New Roman" panose="02020603050405020304" pitchFamily="18" charset="0"/>
              </a:rPr>
              <a:t>Rule 8: Consider The “Want” </a:t>
            </a:r>
            <a:r>
              <a:rPr lang="en-IN" sz="2700" b="1" i="1" dirty="0">
                <a:solidFill>
                  <a:schemeClr val="accent1">
                    <a:lumMod val="75000"/>
                  </a:schemeClr>
                </a:solidFill>
                <a:latin typeface="+mj-lt"/>
                <a:ea typeface="Times New Roman" panose="02020603050405020304" pitchFamily="18" charset="0"/>
                <a:cs typeface="Times New Roman" panose="02020603050405020304" pitchFamily="18" charset="0"/>
              </a:rPr>
              <a:t>versus</a:t>
            </a:r>
            <a:r>
              <a:rPr lang="en-IN" sz="2700" b="1" dirty="0">
                <a:solidFill>
                  <a:schemeClr val="accent1">
                    <a:lumMod val="75000"/>
                  </a:schemeClr>
                </a:solidFill>
                <a:latin typeface="+mj-lt"/>
                <a:ea typeface="Times New Roman" panose="02020603050405020304" pitchFamily="18" charset="0"/>
                <a:cs typeface="Times New Roman" panose="02020603050405020304" pitchFamily="18" charset="0"/>
              </a:rPr>
              <a:t> The “Need”</a:t>
            </a:r>
            <a:endParaRPr lang="en-IN" sz="2700" b="1" dirty="0">
              <a:solidFill>
                <a:schemeClr val="accent1">
                  <a:lumMod val="75000"/>
                </a:schemeClr>
              </a:solidFill>
              <a:latin typeface="+mj-lt"/>
              <a:ea typeface="Calibri" panose="020F0502020204030204" pitchFamily="34" charset="0"/>
              <a:cs typeface="Times New Roman" panose="02020603050405020304" pitchFamily="18" charset="0"/>
            </a:endParaRPr>
          </a:p>
          <a:p>
            <a:pPr marL="214313" indent="-214313">
              <a:spcAft>
                <a:spcPts val="1013"/>
              </a:spcAft>
              <a:buFont typeface="Arial" panose="020B0604020202020204" pitchFamily="34" charset="0"/>
              <a:buChar char="•"/>
            </a:pPr>
            <a:r>
              <a:rPr lang="en-IN" sz="2400" dirty="0">
                <a:latin typeface="+mj-lt"/>
                <a:ea typeface="Times New Roman" panose="02020603050405020304" pitchFamily="18" charset="0"/>
                <a:cs typeface="Times New Roman" panose="02020603050405020304" pitchFamily="18" charset="0"/>
              </a:rPr>
              <a:t>There is a marketing axiom that products should always address a need, not a want. People often express “wants”, but they buy “needs”. Consumers want a Ferrari but they buy a Toyota.</a:t>
            </a:r>
          </a:p>
          <a:p>
            <a:pPr marL="214313" indent="-214313">
              <a:spcAft>
                <a:spcPts val="1013"/>
              </a:spcAft>
              <a:buFont typeface="Arial" panose="020B0604020202020204" pitchFamily="34" charset="0"/>
              <a:buChar char="•"/>
            </a:pPr>
            <a:r>
              <a:rPr lang="en-IN" sz="2400" dirty="0">
                <a:latin typeface="+mj-lt"/>
                <a:ea typeface="Times New Roman" panose="02020603050405020304" pitchFamily="18" charset="0"/>
                <a:cs typeface="Times New Roman" panose="02020603050405020304" pitchFamily="18" charset="0"/>
              </a:rPr>
              <a:t> It is so easy for an academic scientist to believe there is a need for a product resulting from their research when in fact it is a want (or to put it another way, it's a “nice to have” not a “must have”). </a:t>
            </a:r>
          </a:p>
          <a:p>
            <a:pPr marL="214313" indent="-214313">
              <a:spcAft>
                <a:spcPts val="1013"/>
              </a:spcAft>
              <a:buFont typeface="Arial" panose="020B0604020202020204" pitchFamily="34" charset="0"/>
              <a:buChar char="•"/>
            </a:pPr>
            <a:r>
              <a:rPr lang="en-IN" sz="2400" dirty="0">
                <a:latin typeface="+mj-lt"/>
                <a:ea typeface="Times New Roman" panose="02020603050405020304" pitchFamily="18" charset="0"/>
                <a:cs typeface="Times New Roman" panose="02020603050405020304" pitchFamily="18" charset="0"/>
              </a:rPr>
              <a:t>Thus, commercialization of a breakthrough needs to address what people or other businesses will actually pay for—and this is a complex issue.</a:t>
            </a:r>
          </a:p>
        </p:txBody>
      </p:sp>
      <p:sp>
        <p:nvSpPr>
          <p:cNvPr id="3" name="Rectangle 2"/>
          <p:cNvSpPr/>
          <p:nvPr/>
        </p:nvSpPr>
        <p:spPr>
          <a:xfrm>
            <a:off x="4037225" y="6454978"/>
            <a:ext cx="4532010" cy="246221"/>
          </a:xfrm>
          <a:prstGeom prst="rect">
            <a:avLst/>
          </a:prstGeom>
        </p:spPr>
        <p:txBody>
          <a:bodyPr wrap="none">
            <a:spAutoFit/>
          </a:bodyPr>
          <a:lstStyle/>
          <a:p>
            <a:r>
              <a:rPr lang="en-US" sz="1000" b="1" i="1" dirty="0">
                <a:solidFill>
                  <a:schemeClr val="accent1">
                    <a:lumMod val="75000"/>
                  </a:schemeClr>
                </a:solidFill>
                <a:latin typeface="arial" panose="020B0604020202020204" pitchFamily="34" charset="0"/>
              </a:rPr>
              <a:t>Credit : Anthony C. Fletcher</a:t>
            </a:r>
            <a:r>
              <a:rPr lang="en-US" sz="1000" b="1" i="1" baseline="30000" dirty="0">
                <a:solidFill>
                  <a:schemeClr val="accent1">
                    <a:lumMod val="75000"/>
                  </a:schemeClr>
                </a:solidFill>
                <a:latin typeface="arial" panose="020B0604020202020204" pitchFamily="34" charset="0"/>
              </a:rPr>
              <a:t>  </a:t>
            </a:r>
            <a:r>
              <a:rPr lang="en-US" sz="1000" b="1" i="1" dirty="0">
                <a:solidFill>
                  <a:schemeClr val="accent1">
                    <a:lumMod val="75000"/>
                  </a:schemeClr>
                </a:solidFill>
                <a:latin typeface="arial" panose="020B0604020202020204" pitchFamily="34" charset="0"/>
              </a:rPr>
              <a:t>and Philip E. Bourne, </a:t>
            </a:r>
            <a:r>
              <a:rPr lang="en-US" sz="1000" b="1" i="1" dirty="0" err="1">
                <a:solidFill>
                  <a:schemeClr val="accent1">
                    <a:lumMod val="75000"/>
                  </a:schemeClr>
                </a:solidFill>
                <a:latin typeface="arial" panose="020B0604020202020204" pitchFamily="34" charset="0"/>
              </a:rPr>
              <a:t>PloS</a:t>
            </a:r>
            <a:r>
              <a:rPr lang="en-US" sz="1000" b="1" i="1" dirty="0">
                <a:solidFill>
                  <a:schemeClr val="accent1">
                    <a:lumMod val="75000"/>
                  </a:schemeClr>
                </a:solidFill>
                <a:latin typeface="arial" panose="020B0604020202020204" pitchFamily="34" charset="0"/>
              </a:rPr>
              <a:t> Comp. Bio 2012</a:t>
            </a:r>
            <a:endParaRPr lang="en-IN" sz="1000" b="1" i="1" dirty="0">
              <a:solidFill>
                <a:schemeClr val="accent1">
                  <a:lumMod val="75000"/>
                </a:schemeClr>
              </a:solidFill>
            </a:endParaRPr>
          </a:p>
        </p:txBody>
      </p:sp>
    </p:spTree>
    <p:extLst>
      <p:ext uri="{BB962C8B-B14F-4D97-AF65-F5344CB8AC3E}">
        <p14:creationId xmlns:p14="http://schemas.microsoft.com/office/powerpoint/2010/main" val="268441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EE3136-F862-47E4-BFDB-26EC0B35053C}"/>
              </a:ext>
            </a:extLst>
          </p:cNvPr>
          <p:cNvSpPr/>
          <p:nvPr/>
        </p:nvSpPr>
        <p:spPr>
          <a:xfrm>
            <a:off x="783771" y="974074"/>
            <a:ext cx="7537270" cy="3336811"/>
          </a:xfrm>
          <a:prstGeom prst="rect">
            <a:avLst/>
          </a:prstGeom>
        </p:spPr>
        <p:txBody>
          <a:bodyPr wrap="square">
            <a:spAutoFit/>
          </a:bodyPr>
          <a:lstStyle/>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Generally, a fair amount of time and money needs to be spent on market research to understand this—if people will not pay, then no matter how good the idea, it will never be successfully commercialized.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Other market dynamics can also intervene: for example, a common issue is that of technologies that are never implemented because their payback time is greater than a market will bear. Market-related short-termism has killed many a promising idea.</a:t>
            </a:r>
            <a:endParaRPr lang="en-IN" sz="225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6077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84A17B-5B92-4C73-A22B-9E3A3597E8EA}"/>
              </a:ext>
            </a:extLst>
          </p:cNvPr>
          <p:cNvSpPr/>
          <p:nvPr/>
        </p:nvSpPr>
        <p:spPr>
          <a:xfrm>
            <a:off x="548639" y="268119"/>
            <a:ext cx="8046721" cy="6536533"/>
          </a:xfrm>
          <a:prstGeom prst="rect">
            <a:avLst/>
          </a:prstGeom>
        </p:spPr>
        <p:txBody>
          <a:bodyPr wrap="square">
            <a:spAutoFit/>
          </a:bodyPr>
          <a:lstStyle/>
          <a:p>
            <a:pPr>
              <a:lnSpc>
                <a:spcPct val="107000"/>
              </a:lnSpc>
              <a:spcAft>
                <a:spcPts val="1013"/>
              </a:spcAft>
            </a:pPr>
            <a:r>
              <a:rPr lang="en-IN" sz="2700" b="1" dirty="0">
                <a:solidFill>
                  <a:schemeClr val="accent1">
                    <a:lumMod val="75000"/>
                  </a:schemeClr>
                </a:solidFill>
                <a:latin typeface="+mj-lt"/>
                <a:ea typeface="Times New Roman" panose="02020603050405020304" pitchFamily="18" charset="0"/>
                <a:cs typeface="Times New Roman" panose="02020603050405020304" pitchFamily="18" charset="0"/>
              </a:rPr>
              <a:t>Rule 9: Make It Comprehensible</a:t>
            </a:r>
          </a:p>
          <a:p>
            <a:pPr>
              <a:lnSpc>
                <a:spcPct val="107000"/>
              </a:lnSpc>
              <a:spcAft>
                <a:spcPts val="1013"/>
              </a:spcAft>
            </a:pPr>
            <a:endParaRPr lang="en-IN" sz="1000" b="1" dirty="0">
              <a:solidFill>
                <a:schemeClr val="accent1">
                  <a:lumMod val="75000"/>
                </a:schemeClr>
              </a:solidFill>
              <a:latin typeface="+mj-lt"/>
              <a:ea typeface="Calibri" panose="020F0502020204030204" pitchFamily="34" charset="0"/>
              <a:cs typeface="Times New Roman" panose="02020603050405020304" pitchFamily="18" charset="0"/>
            </a:endParaRPr>
          </a:p>
          <a:p>
            <a:pPr marL="214313" indent="-214313" algn="just">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The people who are going to fund the development of your research and subsequently take it to market will be business people, not scientists, irrespective of whether the ultimate product is aimed at technical buyers. </a:t>
            </a:r>
          </a:p>
          <a:p>
            <a:pPr marL="214313" indent="-214313" algn="just">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At the earliest stage you need to boil down the research into an “elevator pitch”—a few sentences the layperson can comprehend and one that sets out a clear reason to purchase. </a:t>
            </a:r>
          </a:p>
          <a:p>
            <a:pPr marL="214313" indent="-214313" algn="just">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A common problem is that the relationship of the research to the final practical product may not be clear. One approach to solve this is by association: “Our breakthrough is a distinct improvement on…” Focus on the biggest profit opportunities in your early pitches. </a:t>
            </a:r>
          </a:p>
          <a:p>
            <a:pPr marL="214313" indent="-214313" algn="just">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Business people prefer to see a clear track to a clear market opportunity rather than have to work it out for themselves.</a:t>
            </a:r>
            <a:endParaRPr lang="en-IN" sz="225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6217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31A7D7-2CCB-4DC8-8D7E-22A519943C0B}"/>
              </a:ext>
            </a:extLst>
          </p:cNvPr>
          <p:cNvSpPr/>
          <p:nvPr/>
        </p:nvSpPr>
        <p:spPr>
          <a:xfrm>
            <a:off x="294539" y="356083"/>
            <a:ext cx="8405323" cy="6150402"/>
          </a:xfrm>
          <a:prstGeom prst="rect">
            <a:avLst/>
          </a:prstGeom>
        </p:spPr>
        <p:txBody>
          <a:bodyPr wrap="square">
            <a:spAutoFit/>
          </a:bodyPr>
          <a:lstStyle/>
          <a:p>
            <a:pPr>
              <a:spcAft>
                <a:spcPts val="1013"/>
              </a:spcAft>
            </a:pPr>
            <a:r>
              <a:rPr lang="en-IN" sz="2700" b="1" dirty="0">
                <a:solidFill>
                  <a:schemeClr val="accent1">
                    <a:lumMod val="75000"/>
                  </a:schemeClr>
                </a:solidFill>
                <a:latin typeface="Helvetica" panose="020B0604020202020204" pitchFamily="34" charset="0"/>
                <a:ea typeface="Times New Roman" panose="02020603050405020304" pitchFamily="18" charset="0"/>
                <a:cs typeface="Times New Roman" panose="02020603050405020304" pitchFamily="18" charset="0"/>
              </a:rPr>
              <a:t>Rule 10: Customers Are The Ultimate Peer Review</a:t>
            </a:r>
          </a:p>
          <a:p>
            <a:pPr>
              <a:spcAft>
                <a:spcPts val="1013"/>
              </a:spcAft>
            </a:pPr>
            <a:endParaRPr lang="en-IN" sz="1000" b="1" dirty="0">
              <a:solidFill>
                <a:schemeClr val="accent1">
                  <a:lumMod val="75000"/>
                </a:schemeClr>
              </a:solidFill>
              <a:latin typeface="inherit"/>
              <a:ea typeface="Times New Roman" panose="02020603050405020304" pitchFamily="18" charset="0"/>
              <a:cs typeface="Times New Roman" panose="02020603050405020304" pitchFamily="18" charset="0"/>
            </a:endParaRP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The example of Henri </a:t>
            </a:r>
            <a:r>
              <a:rPr lang="en-IN" sz="2250" dirty="0" err="1">
                <a:latin typeface="+mj-lt"/>
                <a:ea typeface="Times New Roman" panose="02020603050405020304" pitchFamily="18" charset="0"/>
                <a:cs typeface="Times New Roman" panose="02020603050405020304" pitchFamily="18" charset="0"/>
              </a:rPr>
              <a:t>Poincaré</a:t>
            </a:r>
            <a:r>
              <a:rPr lang="en-IN" sz="2250" dirty="0">
                <a:latin typeface="+mj-lt"/>
                <a:ea typeface="Times New Roman" panose="02020603050405020304" pitchFamily="18" charset="0"/>
                <a:cs typeface="Times New Roman" panose="02020603050405020304" pitchFamily="18" charset="0"/>
              </a:rPr>
              <a:t> is useful here to illustrate the value of peer review: the first version of his work on “The three-body problem” contained a serious error that was picked up during peer review. Alterations and changes then led to extremely important work on modern chaos theory.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In business, the analogy is the importance of testing out ideas and products before a full launch and then to listen carefully to what the ultimate consumers say.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This market research is key; if the market is lukewarm, it doesn't matter how great the research, a product won't happen. </a:t>
            </a:r>
          </a:p>
          <a:p>
            <a:pPr marL="214313" indent="-214313">
              <a:spcAft>
                <a:spcPts val="1013"/>
              </a:spcAft>
              <a:buFont typeface="Arial" panose="020B0604020202020204" pitchFamily="34" charset="0"/>
              <a:buChar char="•"/>
            </a:pPr>
            <a:r>
              <a:rPr lang="en-IN" sz="2250" dirty="0">
                <a:latin typeface="+mj-lt"/>
                <a:ea typeface="Times New Roman" panose="02020603050405020304" pitchFamily="18" charset="0"/>
                <a:cs typeface="Times New Roman" panose="02020603050405020304" pitchFamily="18" charset="0"/>
              </a:rPr>
              <a:t>You need to be prepared for the eventuality that while the market research does not indicate a product can arise as you envisioned, a different product might be possible. Is that what you want?</a:t>
            </a:r>
            <a:endParaRPr lang="en-IN" sz="225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0340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284BDB-EAB0-4739-BE61-603DA8F5D248}"/>
              </a:ext>
            </a:extLst>
          </p:cNvPr>
          <p:cNvSpPr/>
          <p:nvPr/>
        </p:nvSpPr>
        <p:spPr>
          <a:xfrm>
            <a:off x="522514" y="287207"/>
            <a:ext cx="7903029" cy="6571030"/>
          </a:xfrm>
          <a:prstGeom prst="rect">
            <a:avLst/>
          </a:prstGeom>
        </p:spPr>
        <p:txBody>
          <a:bodyPr wrap="square">
            <a:spAutoFit/>
          </a:bodyPr>
          <a:lstStyle/>
          <a:p>
            <a:pPr>
              <a:spcAft>
                <a:spcPts val="1013"/>
              </a:spcAft>
            </a:pPr>
            <a:r>
              <a:rPr lang="en-IN" sz="2700" b="1" dirty="0">
                <a:solidFill>
                  <a:schemeClr val="accent1">
                    <a:lumMod val="75000"/>
                  </a:schemeClr>
                </a:solidFill>
                <a:latin typeface="inherit"/>
                <a:ea typeface="Times New Roman" panose="02020603050405020304" pitchFamily="18" charset="0"/>
                <a:cs typeface="Times New Roman" panose="02020603050405020304" pitchFamily="18" charset="0"/>
              </a:rPr>
              <a:t>In conclusion </a:t>
            </a:r>
          </a:p>
          <a:p>
            <a:pPr>
              <a:spcAft>
                <a:spcPts val="1013"/>
              </a:spcAft>
            </a:pPr>
            <a:endParaRPr lang="en-IN" sz="1000" b="1" dirty="0">
              <a:solidFill>
                <a:schemeClr val="accent1">
                  <a:lumMod val="75000"/>
                </a:schemeClr>
              </a:solidFill>
              <a:latin typeface="inherit"/>
              <a:ea typeface="Times New Roman" panose="02020603050405020304" pitchFamily="18" charset="0"/>
              <a:cs typeface="Times New Roman" panose="02020603050405020304" pitchFamily="18" charset="0"/>
            </a:endParaRPr>
          </a:p>
          <a:p>
            <a:pPr>
              <a:spcAft>
                <a:spcPts val="1013"/>
              </a:spcAft>
            </a:pPr>
            <a:r>
              <a:rPr lang="en-IN" sz="2100" dirty="0">
                <a:latin typeface="inherit"/>
                <a:ea typeface="Times New Roman" panose="02020603050405020304" pitchFamily="18" charset="0"/>
                <a:cs typeface="Times New Roman" panose="02020603050405020304" pitchFamily="18" charset="0"/>
              </a:rPr>
              <a:t>- There is increasing emphasis worldwide for making better practical use of fundamental scientific research from academia. </a:t>
            </a:r>
          </a:p>
          <a:p>
            <a:pPr>
              <a:spcAft>
                <a:spcPts val="1013"/>
              </a:spcAft>
            </a:pPr>
            <a:r>
              <a:rPr lang="en-IN" sz="2100" dirty="0">
                <a:latin typeface="inherit"/>
                <a:ea typeface="Times New Roman" panose="02020603050405020304" pitchFamily="18" charset="0"/>
                <a:cs typeface="Times New Roman" panose="02020603050405020304" pitchFamily="18" charset="0"/>
              </a:rPr>
              <a:t>- Looking for a problem to fit your solution is always going to be tough going. And it's probably even tougher to find someone who will back you with money, time, and resources that will be needed to turn your scientific research into something that will benefit society. </a:t>
            </a:r>
            <a:r>
              <a:rPr lang="en-IN" sz="2100" b="1" dirty="0">
                <a:latin typeface="inherit"/>
                <a:ea typeface="Times New Roman" panose="02020603050405020304" pitchFamily="18" charset="0"/>
                <a:cs typeface="Times New Roman" panose="02020603050405020304" pitchFamily="18" charset="0"/>
              </a:rPr>
              <a:t>But don't give up. </a:t>
            </a:r>
            <a:endParaRPr lang="en-IN" sz="2100" b="1" dirty="0">
              <a:latin typeface="Calibri" panose="020F0502020204030204" pitchFamily="34" charset="0"/>
              <a:ea typeface="Calibri" panose="020F0502020204030204" pitchFamily="34" charset="0"/>
              <a:cs typeface="Times New Roman" panose="02020603050405020304" pitchFamily="18" charset="0"/>
            </a:endParaRPr>
          </a:p>
          <a:p>
            <a:pPr>
              <a:spcAft>
                <a:spcPts val="1013"/>
              </a:spcAft>
            </a:pPr>
            <a:r>
              <a:rPr lang="en-IN" sz="2100" dirty="0">
                <a:latin typeface="inherit"/>
                <a:ea typeface="Times New Roman" panose="02020603050405020304" pitchFamily="18" charset="0"/>
                <a:cs typeface="Times New Roman" panose="02020603050405020304" pitchFamily="18" charset="0"/>
              </a:rPr>
              <a:t>- Do remember that as the originating scientist, knowledge and recognition may be the only reward you get—others who take it to market (and take the financial and commercial risk) might get the majority of the money. But as an academic scientist, hopefully that's not why you entered science in the first place. Having said that, it is important that the scientist also gets a piece of that pie, deservedly so. </a:t>
            </a:r>
          </a:p>
          <a:p>
            <a:pPr marL="171450" indent="-171450">
              <a:spcAft>
                <a:spcPts val="1013"/>
              </a:spcAft>
              <a:buFontTx/>
              <a:buChar char="-"/>
            </a:pPr>
            <a:endParaRPr lang="en-IN" sz="1000" dirty="0">
              <a:latin typeface="inherit"/>
              <a:ea typeface="Times New Roman" panose="02020603050405020304" pitchFamily="18" charset="0"/>
              <a:cs typeface="Times New Roman" panose="02020603050405020304" pitchFamily="18" charset="0"/>
            </a:endParaRPr>
          </a:p>
          <a:p>
            <a:pPr>
              <a:spcAft>
                <a:spcPts val="1013"/>
              </a:spcAft>
            </a:pPr>
            <a:r>
              <a:rPr lang="en-IN" sz="3000" b="1" dirty="0">
                <a:solidFill>
                  <a:schemeClr val="accent1">
                    <a:lumMod val="75000"/>
                  </a:schemeClr>
                </a:solidFill>
                <a:latin typeface="inherit"/>
                <a:ea typeface="Times New Roman" panose="02020603050405020304" pitchFamily="18" charset="0"/>
                <a:cs typeface="Times New Roman" panose="02020603050405020304" pitchFamily="18" charset="0"/>
              </a:rPr>
              <a:t>Be part of the change.</a:t>
            </a:r>
            <a:endParaRPr lang="en-IN" sz="30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5733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D598CF-AF28-4E0A-9509-7316D7559658}"/>
              </a:ext>
            </a:extLst>
          </p:cNvPr>
          <p:cNvSpPr/>
          <p:nvPr/>
        </p:nvSpPr>
        <p:spPr>
          <a:xfrm>
            <a:off x="782026" y="349291"/>
            <a:ext cx="7774145" cy="6069418"/>
          </a:xfrm>
          <a:prstGeom prst="rect">
            <a:avLst/>
          </a:prstGeom>
        </p:spPr>
        <p:txBody>
          <a:bodyPr wrap="square">
            <a:spAutoFit/>
          </a:bodyPr>
          <a:lstStyle/>
          <a:p>
            <a:pPr fontAlgn="base">
              <a:lnSpc>
                <a:spcPct val="107000"/>
              </a:lnSpc>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The Dichotomy of Basic and </a:t>
            </a:r>
          </a:p>
          <a:p>
            <a:pPr fontAlgn="base">
              <a:lnSpc>
                <a:spcPct val="107000"/>
              </a:lnSpc>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Applied Research!</a:t>
            </a:r>
          </a:p>
          <a:p>
            <a:pPr fontAlgn="base">
              <a:lnSpc>
                <a:spcPct val="107000"/>
              </a:lnSpc>
            </a:pPr>
            <a:endParaRPr lang="en-IN" sz="210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pPr>
            <a:r>
              <a:rPr lang="en-IN" sz="2400" b="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“Basic research is the pacemaker of technological progress.” </a:t>
            </a:r>
            <a:r>
              <a:rPr lang="en-IN" sz="2000" i="1" dirty="0" err="1">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Vannevar</a:t>
            </a:r>
            <a:r>
              <a:rPr lang="en-IN" sz="2000" i="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Bush, 1945</a:t>
            </a:r>
          </a:p>
          <a:p>
            <a:pPr fontAlgn="base">
              <a:lnSpc>
                <a:spcPct val="107000"/>
              </a:lnSpc>
            </a:pPr>
            <a:endParaRPr lang="en-IN" sz="2000" i="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pP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The conceptual dichotomy of basic and applied research has proven to be an enduring one. </a:t>
            </a:r>
          </a:p>
          <a:p>
            <a:pPr fontAlgn="base">
              <a:lnSpc>
                <a:spcPct val="107000"/>
              </a:lnSpc>
            </a:pP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The late Daniel </a:t>
            </a:r>
            <a:r>
              <a:rPr lang="en-IN" sz="2400" dirty="0" err="1">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Koshland</a:t>
            </a: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viewed basic and applied science as “</a:t>
            </a:r>
            <a:r>
              <a:rPr lang="en-IN" sz="2400" b="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revolutionary” </a:t>
            </a: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and “</a:t>
            </a:r>
            <a:r>
              <a:rPr lang="en-IN" sz="2400" b="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evolutionary</a:t>
            </a: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respectively, summarizing the difference thus:</a:t>
            </a:r>
            <a:endParaRPr lang="en-IN" sz="24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pPr>
            <a:r>
              <a:rPr lang="en-IN" sz="2400" i="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“Basic research is the type that is not always practical but often leads to great discoveries. Applied research refines these discoveries into useful products</a:t>
            </a: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a:t>
            </a:r>
            <a:endParaRPr lang="en-IN" sz="24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44"/>
              </a:spcAft>
            </a:pPr>
            <a:endParaRPr lang="en-IN"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2379821" y="6445202"/>
            <a:ext cx="6095643" cy="276999"/>
          </a:xfrm>
          <a:prstGeom prst="rect">
            <a:avLst/>
          </a:prstGeom>
        </p:spPr>
        <p:txBody>
          <a:bodyPr wrap="none">
            <a:spAutoFit/>
          </a:bodyPr>
          <a:lstStyle/>
          <a:p>
            <a:r>
              <a:rPr lang="en-US" sz="1200" b="1" dirty="0">
                <a:solidFill>
                  <a:schemeClr val="accent1">
                    <a:lumMod val="75000"/>
                  </a:schemeClr>
                </a:solidFill>
                <a:latin typeface="arial" panose="020B0604020202020204" pitchFamily="34" charset="0"/>
              </a:rPr>
              <a:t>Credit: “Lost in Translation—Basic Science in the Era of Translational Research”</a:t>
            </a:r>
            <a:endParaRPr lang="en-IN" sz="1200" b="1" i="1" dirty="0">
              <a:solidFill>
                <a:schemeClr val="accent1">
                  <a:lumMod val="75000"/>
                </a:schemeClr>
              </a:solidFill>
            </a:endParaRPr>
          </a:p>
        </p:txBody>
      </p:sp>
    </p:spTree>
    <p:extLst>
      <p:ext uri="{BB962C8B-B14F-4D97-AF65-F5344CB8AC3E}">
        <p14:creationId xmlns:p14="http://schemas.microsoft.com/office/powerpoint/2010/main" val="2015546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E692F-07BA-414A-BAE5-8DAD709025F0}"/>
              </a:ext>
            </a:extLst>
          </p:cNvPr>
          <p:cNvSpPr>
            <a:spLocks noGrp="1"/>
          </p:cNvSpPr>
          <p:nvPr>
            <p:ph type="ctrTitle"/>
          </p:nvPr>
        </p:nvSpPr>
        <p:spPr/>
        <p:txBody>
          <a:bodyPr/>
          <a:lstStyle/>
          <a:p>
            <a:r>
              <a:rPr lang="en-IN" b="1" dirty="0">
                <a:solidFill>
                  <a:schemeClr val="accent1">
                    <a:lumMod val="75000"/>
                  </a:schemeClr>
                </a:solidFill>
              </a:rPr>
              <a:t>Thank You</a:t>
            </a:r>
          </a:p>
        </p:txBody>
      </p:sp>
      <p:sp>
        <p:nvSpPr>
          <p:cNvPr id="3" name="Subtitle 2">
            <a:extLst>
              <a:ext uri="{FF2B5EF4-FFF2-40B4-BE49-F238E27FC236}">
                <a16:creationId xmlns:a16="http://schemas.microsoft.com/office/drawing/2014/main" id="{78D209A4-AF6C-47AA-ACD7-385A4F30D487}"/>
              </a:ext>
            </a:extLst>
          </p:cNvPr>
          <p:cNvSpPr>
            <a:spLocks noGrp="1"/>
          </p:cNvSpPr>
          <p:nvPr>
            <p:ph type="subTitle" idx="1"/>
          </p:nvPr>
        </p:nvSpPr>
        <p:spPr/>
        <p:txBody>
          <a:bodyPr/>
          <a:lstStyle/>
          <a:p>
            <a:endParaRPr lang="en-IN" dirty="0"/>
          </a:p>
          <a:p>
            <a:r>
              <a:rPr lang="en-IN" b="1" dirty="0"/>
              <a:t>Questions? </a:t>
            </a:r>
          </a:p>
        </p:txBody>
      </p:sp>
    </p:spTree>
    <p:extLst>
      <p:ext uri="{BB962C8B-B14F-4D97-AF65-F5344CB8AC3E}">
        <p14:creationId xmlns:p14="http://schemas.microsoft.com/office/powerpoint/2010/main" val="223385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0CB131-799B-4840-A4B6-D884446E293B}"/>
              </a:ext>
            </a:extLst>
          </p:cNvPr>
          <p:cNvSpPr/>
          <p:nvPr/>
        </p:nvSpPr>
        <p:spPr>
          <a:xfrm>
            <a:off x="1071155" y="752557"/>
            <a:ext cx="7498080" cy="4703082"/>
          </a:xfrm>
          <a:prstGeom prst="rect">
            <a:avLst/>
          </a:prstGeom>
        </p:spPr>
        <p:txBody>
          <a:bodyPr wrap="square">
            <a:spAutoFit/>
          </a:bodyPr>
          <a:lstStyle/>
          <a:p>
            <a:pPr fontAlgn="base">
              <a:lnSpc>
                <a:spcPct val="107000"/>
              </a:lnSpc>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The Dichotomy of Basic and </a:t>
            </a:r>
          </a:p>
          <a:p>
            <a:pPr fontAlgn="base">
              <a:lnSpc>
                <a:spcPct val="107000"/>
              </a:lnSpc>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Applied Research!</a:t>
            </a:r>
          </a:p>
          <a:p>
            <a:pPr fontAlgn="base">
              <a:lnSpc>
                <a:spcPct val="107000"/>
              </a:lnSpc>
            </a:pPr>
            <a:endParaRPr lang="en-IN" sz="270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spcAft>
                <a:spcPts val="844"/>
              </a:spcAft>
            </a:pPr>
            <a:r>
              <a:rPr lang="en-IN" sz="27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Basic research discoveries, such as </a:t>
            </a:r>
            <a:r>
              <a:rPr lang="en-IN" sz="2700" b="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semiconductors</a:t>
            </a:r>
            <a:r>
              <a:rPr lang="en-IN" sz="27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and the </a:t>
            </a:r>
            <a:r>
              <a:rPr lang="en-IN" sz="2700" b="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structure of DNA</a:t>
            </a:r>
            <a:r>
              <a:rPr lang="en-IN" sz="27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have revolutionized electronics and biology, making possible the laptop computer on which this presentation is made and the molecular research to which so many of us have devoted our careers.</a:t>
            </a:r>
            <a:endParaRPr lang="en-IN" sz="27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0466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EA766C-F70A-48A5-94F3-A58036C5112D}"/>
              </a:ext>
            </a:extLst>
          </p:cNvPr>
          <p:cNvSpPr/>
          <p:nvPr/>
        </p:nvSpPr>
        <p:spPr>
          <a:xfrm>
            <a:off x="692331" y="857496"/>
            <a:ext cx="8131629" cy="5290744"/>
          </a:xfrm>
          <a:prstGeom prst="rect">
            <a:avLst/>
          </a:prstGeom>
        </p:spPr>
        <p:txBody>
          <a:bodyPr wrap="square">
            <a:spAutoFit/>
          </a:bodyPr>
          <a:lstStyle/>
          <a:p>
            <a:pPr fontAlgn="base">
              <a:lnSpc>
                <a:spcPct val="107000"/>
              </a:lnSpc>
              <a:spcAft>
                <a:spcPts val="844"/>
              </a:spcAft>
            </a:pPr>
            <a:r>
              <a:rPr lang="en-IN" sz="30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Basic Research and Serendipity!</a:t>
            </a:r>
          </a:p>
          <a:p>
            <a:pPr fontAlgn="base">
              <a:lnSpc>
                <a:spcPct val="107000"/>
              </a:lnSpc>
              <a:spcAft>
                <a:spcPts val="844"/>
              </a:spcAft>
            </a:pPr>
            <a:endParaRPr lang="en-IN" sz="300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342900" indent="-342900" fontAlgn="base">
              <a:lnSpc>
                <a:spcPct val="107000"/>
              </a:lnSpc>
              <a:spcAft>
                <a:spcPts val="844"/>
              </a:spcAft>
              <a:buFont typeface="Arial" panose="020B0604020202020204" pitchFamily="34" charset="0"/>
              <a:buChar char="•"/>
            </a:pPr>
            <a:r>
              <a:rPr lang="en-IN" sz="27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Marie Curie described how her discovery of radium, which presaged the therapeutic use of radioisotopes, was purely serendipitous:</a:t>
            </a:r>
            <a:endParaRPr lang="en-IN" sz="2700"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pPr>
            <a:r>
              <a:rPr lang="en-IN" sz="27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“When radium was discovered no one knew that it would prove useful in hospitals. The work was one of pure science. And this is a proof that scientific work must not be considered from the point of view of the direct usefulness of it.” </a:t>
            </a:r>
            <a:endParaRPr lang="en-IN" sz="2700" i="1" dirty="0">
              <a:latin typeface="Calibri" panose="020F0502020204030204" pitchFamily="34" charset="0"/>
              <a:ea typeface="Times New Roman" panose="02020603050405020304" pitchFamily="18" charset="0"/>
              <a:cs typeface="Times New Roman" panose="02020603050405020304" pitchFamily="18" charset="0"/>
            </a:endParaRPr>
          </a:p>
          <a:p>
            <a:pPr fontAlgn="base">
              <a:lnSpc>
                <a:spcPct val="107000"/>
              </a:lnSpc>
            </a:pPr>
            <a:r>
              <a:rPr lang="en-IN" sz="21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7889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3A7AB3-9918-4D02-B117-08942A9DCBC8}"/>
              </a:ext>
            </a:extLst>
          </p:cNvPr>
          <p:cNvSpPr/>
          <p:nvPr/>
        </p:nvSpPr>
        <p:spPr>
          <a:xfrm>
            <a:off x="548641" y="693040"/>
            <a:ext cx="8020593" cy="5592813"/>
          </a:xfrm>
          <a:prstGeom prst="rect">
            <a:avLst/>
          </a:prstGeom>
        </p:spPr>
        <p:txBody>
          <a:bodyPr wrap="square">
            <a:spAutoFit/>
          </a:bodyPr>
          <a:lstStyle/>
          <a:p>
            <a:pPr fontAlgn="base">
              <a:lnSpc>
                <a:spcPct val="107000"/>
              </a:lnSpc>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Basic Research and Serendipity!</a:t>
            </a:r>
          </a:p>
          <a:p>
            <a:pPr fontAlgn="base">
              <a:lnSpc>
                <a:spcPct val="107000"/>
              </a:lnSpc>
            </a:pPr>
            <a:endParaRPr lang="en-IN" sz="330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fontAlgn="base">
              <a:lnSpc>
                <a:spcPct val="107000"/>
              </a:lnSpc>
            </a:pPr>
            <a:r>
              <a:rPr lang="en-IN" sz="27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In her Nobel banquet speech, Christiane </a:t>
            </a:r>
            <a:r>
              <a:rPr lang="en-IN" sz="2700" dirty="0" err="1">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Nüsslein-Vollhard</a:t>
            </a:r>
            <a:r>
              <a:rPr lang="en-IN" sz="27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recalled her discovery of the Toll gene in </a:t>
            </a:r>
            <a:r>
              <a:rPr lang="en-IN" sz="2700" i="1" dirty="0">
                <a:solidFill>
                  <a:schemeClr val="tx2">
                    <a:lumMod val="50000"/>
                  </a:schemeClr>
                </a:solidFill>
                <a:latin typeface="inherit"/>
                <a:ea typeface="Times New Roman" panose="02020603050405020304" pitchFamily="18" charset="0"/>
                <a:cs typeface="Arial" panose="020B0604020202020204" pitchFamily="34" charset="0"/>
              </a:rPr>
              <a:t>Drosophila</a:t>
            </a:r>
            <a:r>
              <a:rPr lang="en-IN" sz="27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a:t>
            </a:r>
          </a:p>
          <a:p>
            <a:pPr fontAlgn="base">
              <a:lnSpc>
                <a:spcPct val="107000"/>
              </a:lnSpc>
            </a:pPr>
            <a:endParaRPr lang="en-IN" sz="27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pPr>
            <a:r>
              <a:rPr lang="en-IN" sz="2700" i="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“We started out in our research with a deep interest in understanding the origin and development of pattern during embryogenesis. None of us expected that our work would be so successful or that our findings would ever have relevance to medicine.”</a:t>
            </a:r>
          </a:p>
        </p:txBody>
      </p:sp>
    </p:spTree>
    <p:extLst>
      <p:ext uri="{BB962C8B-B14F-4D97-AF65-F5344CB8AC3E}">
        <p14:creationId xmlns:p14="http://schemas.microsoft.com/office/powerpoint/2010/main" val="1852491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633FAE-1ED5-4FAE-83A6-0C39B738F5FA}"/>
              </a:ext>
            </a:extLst>
          </p:cNvPr>
          <p:cNvSpPr/>
          <p:nvPr/>
        </p:nvSpPr>
        <p:spPr>
          <a:xfrm>
            <a:off x="757645" y="692656"/>
            <a:ext cx="7994469" cy="5541197"/>
          </a:xfrm>
          <a:prstGeom prst="rect">
            <a:avLst/>
          </a:prstGeom>
        </p:spPr>
        <p:txBody>
          <a:bodyPr wrap="square">
            <a:spAutoFit/>
          </a:bodyPr>
          <a:lstStyle/>
          <a:p>
            <a:pPr fontAlgn="base">
              <a:lnSpc>
                <a:spcPct val="107000"/>
              </a:lnSpc>
              <a:spcAft>
                <a:spcPts val="844"/>
              </a:spcAft>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Basic Research and Serendipity!</a:t>
            </a:r>
          </a:p>
          <a:p>
            <a:pPr fontAlgn="base">
              <a:lnSpc>
                <a:spcPct val="107000"/>
              </a:lnSpc>
              <a:spcAft>
                <a:spcPts val="844"/>
              </a:spcAft>
            </a:pPr>
            <a:endParaRPr lang="en-IN" sz="10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endParaRPr>
          </a:p>
          <a:p>
            <a:pPr marL="342900" indent="-342900" fontAlgn="base">
              <a:lnSpc>
                <a:spcPct val="107000"/>
              </a:lnSpc>
              <a:spcAft>
                <a:spcPts val="844"/>
              </a:spcAft>
              <a:buFont typeface="Arial" panose="020B0604020202020204" pitchFamily="34" charset="0"/>
              <a:buChar char="•"/>
            </a:pP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American Society for Microbiology member Carol </a:t>
            </a:r>
            <a:r>
              <a:rPr lang="en-IN" sz="2400" dirty="0" err="1">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Greider</a:t>
            </a:r>
            <a:r>
              <a:rPr lang="en-IN" sz="24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  was pleasantly surprised when awarded the Nobel Prize for her ground breaking work on telomeres, which may lead to advances in the treatment of cancer or the amelioration of aging, she emphasized the following:</a:t>
            </a:r>
          </a:p>
          <a:p>
            <a:pPr marL="342900" indent="-342900" fontAlgn="base">
              <a:lnSpc>
                <a:spcPct val="107000"/>
              </a:lnSpc>
              <a:spcAft>
                <a:spcPts val="844"/>
              </a:spcAft>
              <a:buFont typeface="Arial" panose="020B0604020202020204" pitchFamily="34" charset="0"/>
              <a:buChar char="•"/>
            </a:pPr>
            <a:endParaRPr lang="en-IN" sz="24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pPr>
            <a:r>
              <a:rPr lang="en-IN" sz="2400" i="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“We didn't know at the time that there were any particular disease implications. We were just interested in the fundamental questions… [this] is really a tribute to curiosity-driven basic science” </a:t>
            </a:r>
            <a:endParaRPr lang="en-IN" sz="2400" i="1"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7947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72C5F0-9E92-46D6-A395-9AA20263F8EA}"/>
              </a:ext>
            </a:extLst>
          </p:cNvPr>
          <p:cNvSpPr/>
          <p:nvPr/>
        </p:nvSpPr>
        <p:spPr>
          <a:xfrm>
            <a:off x="582193" y="456495"/>
            <a:ext cx="7843350" cy="6186309"/>
          </a:xfrm>
          <a:prstGeom prst="rect">
            <a:avLst/>
          </a:prstGeom>
        </p:spPr>
        <p:txBody>
          <a:bodyPr wrap="square">
            <a:spAutoFit/>
          </a:bodyPr>
          <a:lstStyle/>
          <a:p>
            <a:pPr fontAlgn="base">
              <a:lnSpc>
                <a:spcPct val="150000"/>
              </a:lnSpc>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Basic </a:t>
            </a:r>
            <a:r>
              <a:rPr lang="en-IN" sz="3200" b="1" i="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versus</a:t>
            </a: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 Translational Science</a:t>
            </a:r>
          </a:p>
          <a:p>
            <a:pPr fontAlgn="base">
              <a:lnSpc>
                <a:spcPct val="150000"/>
              </a:lnSpc>
            </a:pPr>
            <a:endParaRPr lang="en-IN" sz="240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257175" indent="-257175" fontAlgn="base">
              <a:buFont typeface="Arial" panose="020B0604020202020204" pitchFamily="34" charset="0"/>
              <a:buChar char="•"/>
            </a:pPr>
            <a:r>
              <a:rPr lang="en-IN" sz="26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The importance of translational science lies in its practicality. </a:t>
            </a:r>
          </a:p>
          <a:p>
            <a:pPr marL="257175" indent="-257175" fontAlgn="base">
              <a:buFont typeface="Arial" panose="020B0604020202020204" pitchFamily="34" charset="0"/>
              <a:buChar char="•"/>
            </a:pPr>
            <a:r>
              <a:rPr lang="en-IN" sz="26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Do not view basic and translational science as one being more important than the other, but rather as complementary areas of human endeavour. </a:t>
            </a:r>
          </a:p>
          <a:p>
            <a:pPr marL="257175" indent="-257175" fontAlgn="base">
              <a:buFont typeface="Arial" panose="020B0604020202020204" pitchFamily="34" charset="0"/>
              <a:buChar char="•"/>
            </a:pPr>
            <a:r>
              <a:rPr lang="en-IN" sz="26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Basic science findings often precede advances in translational science.  </a:t>
            </a:r>
          </a:p>
          <a:p>
            <a:pPr marL="257175" indent="-257175" fontAlgn="base">
              <a:buFont typeface="Arial" panose="020B0604020202020204" pitchFamily="34" charset="0"/>
              <a:buChar char="•"/>
            </a:pPr>
            <a:r>
              <a:rPr lang="en-IN" sz="2600"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Translational or applied science can generate new questions for fundamental research, as illustrated from the fact that vaccination preceded the field of immunology. </a:t>
            </a:r>
          </a:p>
        </p:txBody>
      </p:sp>
    </p:spTree>
    <p:extLst>
      <p:ext uri="{BB962C8B-B14F-4D97-AF65-F5344CB8AC3E}">
        <p14:creationId xmlns:p14="http://schemas.microsoft.com/office/powerpoint/2010/main" val="4257174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B96426-32E3-4D0D-8379-41A8A4FAC093}"/>
              </a:ext>
            </a:extLst>
          </p:cNvPr>
          <p:cNvSpPr/>
          <p:nvPr/>
        </p:nvSpPr>
        <p:spPr>
          <a:xfrm>
            <a:off x="571500" y="463387"/>
            <a:ext cx="8049985" cy="5548570"/>
          </a:xfrm>
          <a:prstGeom prst="rect">
            <a:avLst/>
          </a:prstGeom>
        </p:spPr>
        <p:txBody>
          <a:bodyPr wrap="square">
            <a:spAutoFit/>
          </a:bodyPr>
          <a:lstStyle/>
          <a:p>
            <a:pPr fontAlgn="base">
              <a:lnSpc>
                <a:spcPct val="107000"/>
              </a:lnSpc>
              <a:spcAft>
                <a:spcPts val="844"/>
              </a:spcAft>
            </a:pP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The </a:t>
            </a:r>
            <a:r>
              <a:rPr lang="en-IN" sz="3200" b="1" dirty="0" err="1">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Bayh</a:t>
            </a:r>
            <a:r>
              <a:rPr lang="en-IN" sz="32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-Dole Act- The USA Example</a:t>
            </a:r>
          </a:p>
          <a:p>
            <a:pPr fontAlgn="base">
              <a:lnSpc>
                <a:spcPct val="107000"/>
              </a:lnSpc>
              <a:spcAft>
                <a:spcPts val="844"/>
              </a:spcAft>
            </a:pPr>
            <a:endParaRPr lang="en-IN" sz="10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endParaRPr>
          </a:p>
          <a:p>
            <a:pPr marL="257175" indent="-257175" fontAlgn="base">
              <a:lnSpc>
                <a:spcPct val="107000"/>
              </a:lnSpc>
              <a:spcAft>
                <a:spcPts val="844"/>
              </a:spcAft>
              <a:buFont typeface="Arial" panose="020B0604020202020204" pitchFamily="34" charset="0"/>
              <a:buChar char="•"/>
            </a:pPr>
            <a:r>
              <a:rPr lang="en-IN"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In USA, the </a:t>
            </a:r>
            <a:r>
              <a:rPr lang="en-IN" dirty="0" err="1">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Bayh</a:t>
            </a:r>
            <a:r>
              <a:rPr lang="en-IN"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-Dole act allowed universities to patent knowledge obtained with federal funding. Universities ascertained that certain discoveries were enormously lucrative, and academic scientists began to emerge in a new role: that of the </a:t>
            </a:r>
            <a:r>
              <a:rPr lang="en-IN" b="1"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discoverer-entrepreneur. </a:t>
            </a:r>
          </a:p>
          <a:p>
            <a:pPr marL="257175" indent="-257175" fontAlgn="base">
              <a:lnSpc>
                <a:spcPct val="107000"/>
              </a:lnSpc>
              <a:spcAft>
                <a:spcPts val="844"/>
              </a:spcAft>
              <a:buFont typeface="Arial" panose="020B0604020202020204" pitchFamily="34" charset="0"/>
              <a:buChar char="•"/>
            </a:pPr>
            <a:r>
              <a:rPr lang="en-IN"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The outcome was the blurring of the intellectual boundaries between academia and industry. </a:t>
            </a:r>
          </a:p>
          <a:p>
            <a:pPr marL="257175" indent="-257175" fontAlgn="base">
              <a:lnSpc>
                <a:spcPct val="107000"/>
              </a:lnSpc>
              <a:spcAft>
                <a:spcPts val="844"/>
              </a:spcAft>
              <a:buFont typeface="Arial" panose="020B0604020202020204" pitchFamily="34" charset="0"/>
              <a:buChar char="•"/>
            </a:pPr>
            <a:r>
              <a:rPr lang="en-IN"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Hence, scientists that formerly worked solely on basic biological mechanisms found greater freedom to develop their research along more practical lines, with the encouragement of their institutions. </a:t>
            </a:r>
          </a:p>
          <a:p>
            <a:pPr marL="257175" indent="-257175" fontAlgn="base">
              <a:lnSpc>
                <a:spcPct val="107000"/>
              </a:lnSpc>
              <a:spcAft>
                <a:spcPts val="844"/>
              </a:spcAft>
              <a:buFont typeface="Arial" panose="020B0604020202020204" pitchFamily="34" charset="0"/>
              <a:buChar char="•"/>
            </a:pPr>
            <a:r>
              <a:rPr lang="en-IN"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Furthermore, universities learned that it was much easier to connect with the public as well as with potential benefactors by highlighting their translational advances rather than their basic science discoveries. </a:t>
            </a:r>
          </a:p>
          <a:p>
            <a:pPr marL="257175" indent="-257175" fontAlgn="base">
              <a:lnSpc>
                <a:spcPct val="107000"/>
              </a:lnSpc>
              <a:spcAft>
                <a:spcPts val="844"/>
              </a:spcAft>
              <a:buFont typeface="Arial" panose="020B0604020202020204" pitchFamily="34" charset="0"/>
              <a:buChar char="•"/>
            </a:pPr>
            <a:r>
              <a:rPr lang="en-IN" dirty="0">
                <a:solidFill>
                  <a:schemeClr val="tx2">
                    <a:lumMod val="50000"/>
                  </a:schemeClr>
                </a:solidFill>
                <a:latin typeface="Arial" panose="020B0604020202020204" pitchFamily="34" charset="0"/>
                <a:ea typeface="Times New Roman" panose="02020603050405020304" pitchFamily="18" charset="0"/>
                <a:cs typeface="Times New Roman" panose="02020603050405020304" pitchFamily="18" charset="0"/>
              </a:rPr>
              <a:t>Translational research generated revenue, brought publicity, and enhanced public relations. </a:t>
            </a:r>
          </a:p>
        </p:txBody>
      </p:sp>
      <p:sp>
        <p:nvSpPr>
          <p:cNvPr id="3" name="Rectangle 2"/>
          <p:cNvSpPr/>
          <p:nvPr/>
        </p:nvSpPr>
        <p:spPr>
          <a:xfrm>
            <a:off x="704215" y="6130616"/>
            <a:ext cx="9680756" cy="342466"/>
          </a:xfrm>
          <a:prstGeom prst="rect">
            <a:avLst/>
          </a:prstGeom>
        </p:spPr>
        <p:txBody>
          <a:bodyPr wrap="square">
            <a:spAutoFit/>
          </a:bodyPr>
          <a:lstStyle/>
          <a:p>
            <a:pPr fontAlgn="base">
              <a:lnSpc>
                <a:spcPct val="107000"/>
              </a:lnSpc>
              <a:spcAft>
                <a:spcPts val="844"/>
              </a:spcAft>
            </a:pPr>
            <a:r>
              <a:rPr lang="en-IN" sz="1600" b="1" dirty="0">
                <a:solidFill>
                  <a:schemeClr val="accent1">
                    <a:lumMod val="75000"/>
                  </a:schemeClr>
                </a:solidFill>
                <a:latin typeface="Arial" panose="020B0604020202020204" pitchFamily="34" charset="0"/>
                <a:ea typeface="Times New Roman" panose="02020603050405020304" pitchFamily="18" charset="0"/>
                <a:cs typeface="Times New Roman" panose="02020603050405020304" pitchFamily="18" charset="0"/>
              </a:rPr>
              <a:t>Thus, academia is no longer viewed as an impartial champion for basic research.</a:t>
            </a:r>
            <a:endParaRPr lang="en-IN" sz="16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0287881"/>
      </p:ext>
    </p:extLst>
  </p:cSld>
  <p:clrMapOvr>
    <a:masterClrMapping/>
  </p:clrMapOvr>
</p:sld>
</file>

<file path=ppt/theme/theme1.xml><?xml version="1.0" encoding="utf-8"?>
<a:theme xmlns:a="http://schemas.openxmlformats.org/drawingml/2006/main" name="Office Theme">
  <a:themeElements>
    <a:clrScheme name="Custom 1">
      <a:dk1>
        <a:srgbClr val="6F3B55"/>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17469</TotalTime>
  <Words>2807</Words>
  <Application>Microsoft Office PowerPoint</Application>
  <PresentationFormat>On-screen Show (4:3)</PresentationFormat>
  <Paragraphs>167</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vt:lpstr>
      <vt:lpstr>Calibri</vt:lpstr>
      <vt:lpstr>Helvetica</vt:lpstr>
      <vt:lpstr>inherit</vt:lpstr>
      <vt:lpstr>Office Theme</vt:lpstr>
      <vt:lpstr>Translating  Basic Research to Benefit Society    Javed Iqbal    LEAP program, Kolkata  21 February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Javed Iqbal</dc:creator>
  <cp:lastModifiedBy>Javed Iqbal</cp:lastModifiedBy>
  <cp:revision>59</cp:revision>
  <dcterms:created xsi:type="dcterms:W3CDTF">2019-02-08T07:11:51Z</dcterms:created>
  <dcterms:modified xsi:type="dcterms:W3CDTF">2019-02-20T14:43:53Z</dcterms:modified>
</cp:coreProperties>
</file>