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83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EQUITY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IQGEN 60%</c:v>
                </c:pt>
                <c:pt idx="1">
                  <c:v>INVESTORS  30%</c:v>
                </c:pt>
                <c:pt idx="2">
                  <c:v>PRINCIPAL SCIENTIST 1 5%</c:v>
                </c:pt>
                <c:pt idx="3">
                  <c:v>PRINCIPAL SCIENTIST 2 5%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60</c:v>
                </c:pt>
                <c:pt idx="1">
                  <c:v>30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</c:pie3DChart>
    </c:plotArea>
    <c:legend>
      <c:legendPos val="r"/>
      <c:layout/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  <c:txPr>
        <a:bodyPr/>
        <a:lstStyle/>
        <a:p>
          <a:pPr>
            <a:defRPr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8F0C4-7F60-4502-9AFF-0CA193AF44A3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B487C-3530-4127-B962-49F31DB033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7B077C-DBD9-46FC-AA1C-E10F953A4EF7}" type="slidenum">
              <a:rPr lang="en-GB" smtClean="0">
                <a:ea typeface="MS Gothic" pitchFamily="49" charset="-128"/>
              </a:rPr>
              <a:pPr/>
              <a:t>2</a:t>
            </a:fld>
            <a:endParaRPr lang="en-GB" smtClean="0">
              <a:ea typeface="MS Gothic" pitchFamily="49" charset="-128"/>
            </a:endParaRPr>
          </a:p>
        </p:txBody>
      </p:sp>
      <p:sp>
        <p:nvSpPr>
          <p:cNvPr id="37891" name="Text Box 1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172" tIns="44586" rIns="89172" bIns="44586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7988" cy="41163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7CF69A-1C6A-4BB4-99C3-F6AEFC0DD57A}" type="slidenum">
              <a:rPr lang="en-GB" smtClean="0">
                <a:ea typeface="MS Gothic" pitchFamily="49" charset="-128"/>
              </a:rPr>
              <a:pPr/>
              <a:t>3</a:t>
            </a:fld>
            <a:endParaRPr lang="en-GB" smtClean="0">
              <a:ea typeface="MS Gothic" pitchFamily="49" charset="-128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9172" tIns="44586" rIns="89172" bIns="44586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7988" cy="41163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10C6C-553A-48BF-A023-AC1AFD4B1C8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EC67C3-125B-4C18-A42E-B0822E5FB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10C6C-553A-48BF-A023-AC1AFD4B1C8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EC67C3-125B-4C18-A42E-B0822E5FB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10C6C-553A-48BF-A023-AC1AFD4B1C8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EC67C3-125B-4C18-A42E-B0822E5FB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10C6C-553A-48BF-A023-AC1AFD4B1C8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EC67C3-125B-4C18-A42E-B0822E5FB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10C6C-553A-48BF-A023-AC1AFD4B1C8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EC67C3-125B-4C18-A42E-B0822E5FB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10C6C-553A-48BF-A023-AC1AFD4B1C8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EC67C3-125B-4C18-A42E-B0822E5FB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10C6C-553A-48BF-A023-AC1AFD4B1C8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EC67C3-125B-4C18-A42E-B0822E5FB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10C6C-553A-48BF-A023-AC1AFD4B1C8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EC67C3-125B-4C18-A42E-B0822E5FB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10C6C-553A-48BF-A023-AC1AFD4B1C8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EC67C3-125B-4C18-A42E-B0822E5FB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10C6C-553A-48BF-A023-AC1AFD4B1C8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EC67C3-125B-4C18-A42E-B0822E5FB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810C6C-553A-48BF-A023-AC1AFD4B1C86}" type="datetimeFigureOut">
              <a:rPr lang="en-US" smtClean="0"/>
              <a:pPr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EC67C3-125B-4C18-A42E-B0822E5FB7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file:///D:\Business%20Development\NTPL\NTPL%20Logo\NTPL%20Logo.JPG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7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7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8.gif"/><Relationship Id="rId5" Type="http://schemas.openxmlformats.org/officeDocument/2006/relationships/image" Target="../media/image15.gif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jpeg"/><Relationship Id="rId7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Relationship Id="rId6" Type="http://schemas.openxmlformats.org/officeDocument/2006/relationships/image" Target="http://www.ilsresearch.org/templates/lifesciences/images/int_dipankar_chatterji.jpg" TargetMode="External"/><Relationship Id="rId5" Type="http://schemas.openxmlformats.org/officeDocument/2006/relationships/image" Target="../media/image11.jpeg"/><Relationship Id="rId4" Type="http://schemas.openxmlformats.org/officeDocument/2006/relationships/image" Target="http://www.ilsresearch.org/templates/lifesciences/images/int_dr_hasnain.jp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864708"/>
            <a:ext cx="78486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solidFill>
                  <a:srgbClr val="C00000"/>
                </a:solidFill>
                <a:latin typeface="+mj-lt"/>
              </a:rPr>
              <a:t>Technologies which have been incubated as start-up companies at ILS  </a:t>
            </a:r>
            <a:endParaRPr lang="en-US" sz="20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676400"/>
            <a:ext cx="3886200" cy="1538883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000" cap="none" spc="50" dirty="0" smtClean="0">
                <a:ln w="11430"/>
                <a:solidFill>
                  <a:srgbClr val="C00000"/>
                </a:solidFill>
                <a:latin typeface="+mj-lt"/>
              </a:rPr>
              <a:t>Initial drug discovery through unique co-crystal approach </a:t>
            </a:r>
          </a:p>
          <a:p>
            <a:r>
              <a:rPr lang="en-US" i="1" spc="50" dirty="0" smtClean="0">
                <a:ln w="11430"/>
                <a:solidFill>
                  <a:srgbClr val="002060"/>
                </a:solidFill>
                <a:latin typeface="+mj-lt"/>
                <a:cs typeface="Times New Roman" pitchFamily="18" charset="0"/>
              </a:rPr>
              <a:t>This was started with initial funding of Rs.1 </a:t>
            </a:r>
            <a:r>
              <a:rPr lang="en-US" i="1" spc="50" dirty="0" err="1" smtClean="0">
                <a:ln w="11430"/>
                <a:solidFill>
                  <a:srgbClr val="002060"/>
                </a:solidFill>
                <a:latin typeface="+mj-lt"/>
                <a:cs typeface="Times New Roman" pitchFamily="18" charset="0"/>
              </a:rPr>
              <a:t>Crore</a:t>
            </a:r>
            <a:r>
              <a:rPr lang="en-US" i="1" spc="50" dirty="0" smtClean="0">
                <a:ln w="11430"/>
                <a:solidFill>
                  <a:srgbClr val="002060"/>
                </a:solidFill>
                <a:latin typeface="+mj-lt"/>
                <a:cs typeface="Times New Roman" pitchFamily="18" charset="0"/>
              </a:rPr>
              <a:t> by External Investor in 2009.</a:t>
            </a:r>
            <a:endParaRPr lang="en-US" i="1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419600" y="1981200"/>
            <a:ext cx="1143000" cy="4572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3733800"/>
            <a:ext cx="7848600" cy="1015663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solidFill>
                  <a:srgbClr val="002060"/>
                </a:solidFill>
                <a:latin typeface="+mj-lt"/>
              </a:rPr>
              <a:t>The Company was incubated for 2 Years and filed 6 Patents with 2 International Patents , One of the Drug Molecule is Valued at              Rs. 6 </a:t>
            </a:r>
            <a:r>
              <a:rPr lang="en-US" sz="2000" b="1" cap="none" spc="50" dirty="0" err="1" smtClean="0">
                <a:ln w="11430"/>
                <a:solidFill>
                  <a:srgbClr val="002060"/>
                </a:solidFill>
                <a:latin typeface="+mj-lt"/>
              </a:rPr>
              <a:t>Crores</a:t>
            </a:r>
            <a:r>
              <a:rPr lang="en-US" sz="2000" b="1" cap="none" spc="50" dirty="0" smtClean="0">
                <a:ln w="11430"/>
                <a:solidFill>
                  <a:srgbClr val="002060"/>
                </a:solidFill>
                <a:latin typeface="+mj-lt"/>
              </a:rPr>
              <a:t>  and is  being Out Licensed to a Large </a:t>
            </a:r>
            <a:r>
              <a:rPr lang="en-US" sz="2000" b="1" cap="none" spc="50" dirty="0" err="1" smtClean="0">
                <a:ln w="11430"/>
                <a:solidFill>
                  <a:srgbClr val="002060"/>
                </a:solidFill>
                <a:latin typeface="+mj-lt"/>
              </a:rPr>
              <a:t>Pharma</a:t>
            </a:r>
            <a:r>
              <a:rPr lang="en-US" sz="2000" b="1" cap="none" spc="50" dirty="0" smtClean="0">
                <a:ln w="11430"/>
                <a:solidFill>
                  <a:srgbClr val="002060"/>
                </a:solidFill>
                <a:latin typeface="+mj-lt"/>
              </a:rPr>
              <a:t> Company </a:t>
            </a:r>
            <a:endParaRPr lang="en-US" i="1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1" name="5-Point Star 10"/>
          <p:cNvSpPr/>
          <p:nvPr/>
        </p:nvSpPr>
        <p:spPr>
          <a:xfrm>
            <a:off x="3200400" y="3352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3733800" y="3352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4267200" y="3352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4800600" y="3352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5334000" y="3352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3200400" y="4876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3733800" y="4876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4267200" y="4876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/>
          <p:cNvSpPr/>
          <p:nvPr/>
        </p:nvSpPr>
        <p:spPr>
          <a:xfrm>
            <a:off x="4800600" y="4876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5-Point Star 19"/>
          <p:cNvSpPr/>
          <p:nvPr/>
        </p:nvSpPr>
        <p:spPr>
          <a:xfrm>
            <a:off x="5334000" y="4876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85800" y="5486400"/>
            <a:ext cx="7848600" cy="584775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solidFill>
                  <a:srgbClr val="FF0000"/>
                </a:solidFill>
                <a:latin typeface="+mj-lt"/>
              </a:rPr>
              <a:t>THE FIRST  SUCCESS 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latin typeface="+mj-lt"/>
              </a:rPr>
              <a:t>STORY</a:t>
            </a:r>
            <a:r>
              <a:rPr lang="en-US" sz="3200" b="1" cap="none" spc="50" dirty="0" smtClean="0">
                <a:ln w="11430"/>
                <a:solidFill>
                  <a:srgbClr val="FF0000"/>
                </a:solidFill>
                <a:latin typeface="+mj-lt"/>
              </a:rPr>
              <a:t> AT 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latin typeface="+mj-lt"/>
              </a:rPr>
              <a:t> ILS </a:t>
            </a:r>
            <a:r>
              <a:rPr lang="en-US" sz="3200" b="1" cap="none" spc="50" dirty="0" smtClean="0">
                <a:ln w="11430"/>
                <a:solidFill>
                  <a:srgbClr val="FF0000"/>
                </a:solidFill>
                <a:latin typeface="+mj-lt"/>
              </a:rPr>
              <a:t>  </a:t>
            </a:r>
            <a:endParaRPr lang="en-US" sz="2800" i="1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4098" name="Picture 2" descr="D:\Business Development\NTPL\NTPL Logo\NTPL Logo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791199" y="1600200"/>
            <a:ext cx="3071813" cy="1143000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762000"/>
            <a:ext cx="7848600" cy="101566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b="1" spc="50" dirty="0" smtClean="0">
                <a:ln w="11430"/>
                <a:solidFill>
                  <a:srgbClr val="C00000"/>
                </a:solidFill>
              </a:rPr>
              <a:t>Technologies which have been incubated as start-up companies at ILS  </a:t>
            </a:r>
            <a:endParaRPr lang="en-US" sz="20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algn="ctr"/>
            <a:endParaRPr lang="en-US" sz="20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676400"/>
            <a:ext cx="3886200" cy="1261884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000" b="1" cap="none" spc="50" dirty="0" smtClean="0">
                <a:ln w="11430"/>
                <a:solidFill>
                  <a:srgbClr val="C00000"/>
                </a:solidFill>
                <a:latin typeface="+mj-lt"/>
              </a:rPr>
              <a:t>Innovative Medicinal Chemistry CRO and Process Development</a:t>
            </a:r>
          </a:p>
          <a:p>
            <a:r>
              <a:rPr lang="en-US" i="1" spc="50" dirty="0" smtClean="0">
                <a:ln w="11430"/>
                <a:solidFill>
                  <a:srgbClr val="002060"/>
                </a:solidFill>
                <a:latin typeface="+mj-lt"/>
                <a:cs typeface="Times New Roman" pitchFamily="18" charset="0"/>
              </a:rPr>
              <a:t>This was started to make ILS self sufficient in its </a:t>
            </a:r>
            <a:r>
              <a:rPr lang="en-US" i="1" spc="50" dirty="0" err="1" smtClean="0">
                <a:ln w="11430"/>
                <a:solidFill>
                  <a:srgbClr val="002060"/>
                </a:solidFill>
                <a:latin typeface="+mj-lt"/>
                <a:cs typeface="Times New Roman" pitchFamily="18" charset="0"/>
              </a:rPr>
              <a:t>burnrate</a:t>
            </a:r>
            <a:r>
              <a:rPr lang="en-US" i="1" spc="50" dirty="0" smtClean="0">
                <a:ln w="11430"/>
                <a:solidFill>
                  <a:srgbClr val="002060"/>
                </a:solidFill>
                <a:latin typeface="+mj-lt"/>
                <a:cs typeface="Times New Roman" pitchFamily="18" charset="0"/>
              </a:rPr>
              <a:t> requirement</a:t>
            </a:r>
            <a:endParaRPr lang="en-US" i="1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8" name="Picture 7" descr="Logo Fin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1676400"/>
            <a:ext cx="3276600" cy="1143000"/>
          </a:xfrm>
          <a:prstGeom prst="rect">
            <a:avLst/>
          </a:prstGeom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</p:spPr>
      </p:pic>
      <p:sp>
        <p:nvSpPr>
          <p:cNvPr id="9" name="Right Arrow 8"/>
          <p:cNvSpPr/>
          <p:nvPr/>
        </p:nvSpPr>
        <p:spPr>
          <a:xfrm>
            <a:off x="4419600" y="1981200"/>
            <a:ext cx="1143000" cy="4572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2000" y="3733800"/>
            <a:ext cx="7848600" cy="1015663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solidFill>
                  <a:srgbClr val="002060"/>
                </a:solidFill>
                <a:latin typeface="+mj-lt"/>
              </a:rPr>
              <a:t>As an Independent service vertical started in June 2010 , COSMIC , posted a net profit  of Rs.3.1 </a:t>
            </a:r>
            <a:r>
              <a:rPr lang="en-US" sz="2000" b="1" cap="none" spc="50" dirty="0" err="1" smtClean="0">
                <a:ln w="11430"/>
                <a:solidFill>
                  <a:srgbClr val="002060"/>
                </a:solidFill>
                <a:latin typeface="+mj-lt"/>
              </a:rPr>
              <a:t>Crores</a:t>
            </a:r>
            <a:r>
              <a:rPr lang="en-US" sz="2000" b="1" cap="none" spc="50" dirty="0" smtClean="0">
                <a:ln w="11430"/>
                <a:solidFill>
                  <a:srgbClr val="002060"/>
                </a:solidFill>
                <a:latin typeface="+mj-lt"/>
              </a:rPr>
              <a:t> ,</a:t>
            </a:r>
          </a:p>
          <a:p>
            <a:pPr algn="ctr"/>
            <a:r>
              <a:rPr lang="en-US" sz="2000" b="1" cap="none" spc="50" dirty="0" smtClean="0">
                <a:ln w="11430"/>
                <a:solidFill>
                  <a:srgbClr val="002060"/>
                </a:solidFill>
                <a:latin typeface="+mj-lt"/>
              </a:rPr>
              <a:t>The Current Value of COSMIC is Rs.68 </a:t>
            </a:r>
            <a:r>
              <a:rPr lang="en-US" sz="2000" b="1" cap="none" spc="50" dirty="0" err="1" smtClean="0">
                <a:ln w="11430"/>
                <a:solidFill>
                  <a:srgbClr val="002060"/>
                </a:solidFill>
                <a:latin typeface="+mj-lt"/>
              </a:rPr>
              <a:t>Crores</a:t>
            </a:r>
            <a:r>
              <a:rPr lang="en-US" sz="2000" b="1" cap="none" spc="50" dirty="0" smtClean="0">
                <a:ln w="11430"/>
                <a:solidFill>
                  <a:srgbClr val="002060"/>
                </a:solidFill>
                <a:latin typeface="+mj-lt"/>
              </a:rPr>
              <a:t> </a:t>
            </a:r>
            <a:endParaRPr lang="en-US" i="1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1" name="5-Point Star 10"/>
          <p:cNvSpPr/>
          <p:nvPr/>
        </p:nvSpPr>
        <p:spPr>
          <a:xfrm>
            <a:off x="3200400" y="3352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3733800" y="3352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4267200" y="3352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4800600" y="3352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5334000" y="3352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3200400" y="4876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3733800" y="4876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4267200" y="4876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/>
          <p:cNvSpPr/>
          <p:nvPr/>
        </p:nvSpPr>
        <p:spPr>
          <a:xfrm>
            <a:off x="4800600" y="4876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5-Point Star 19"/>
          <p:cNvSpPr/>
          <p:nvPr/>
        </p:nvSpPr>
        <p:spPr>
          <a:xfrm>
            <a:off x="5334000" y="4876800"/>
            <a:ext cx="381000" cy="228600"/>
          </a:xfrm>
          <a:prstGeom prst="star5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85800" y="5334000"/>
            <a:ext cx="7848600" cy="584775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200" b="1" cap="none" spc="50" dirty="0" smtClean="0">
                <a:ln w="11430"/>
                <a:solidFill>
                  <a:srgbClr val="FF0000"/>
                </a:solidFill>
                <a:latin typeface="+mj-lt"/>
              </a:rPr>
              <a:t>THE SECOND SUCCESS 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latin typeface="+mj-lt"/>
              </a:rPr>
              <a:t>STORY</a:t>
            </a:r>
            <a:r>
              <a:rPr lang="en-US" sz="3200" b="1" cap="none" spc="50" dirty="0" smtClean="0">
                <a:ln w="11430"/>
                <a:solidFill>
                  <a:srgbClr val="FF0000"/>
                </a:solidFill>
                <a:latin typeface="+mj-lt"/>
              </a:rPr>
              <a:t> AT 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latin typeface="+mj-lt"/>
              </a:rPr>
              <a:t> ILS </a:t>
            </a:r>
            <a:r>
              <a:rPr lang="en-US" sz="3200" b="1" cap="none" spc="50" dirty="0" smtClean="0">
                <a:ln w="11430"/>
                <a:solidFill>
                  <a:srgbClr val="FF0000"/>
                </a:solidFill>
                <a:latin typeface="+mj-lt"/>
              </a:rPr>
              <a:t>  </a:t>
            </a:r>
            <a:endParaRPr lang="en-US" sz="2800" i="1" dirty="0">
              <a:solidFill>
                <a:srgbClr val="FF00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785196"/>
            <a:ext cx="784860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latin typeface="+mj-lt"/>
              </a:rPr>
              <a:t>With Two Successes in a Row , ILS </a:t>
            </a:r>
            <a:r>
              <a:rPr lang="en-US" sz="2400" b="1" spc="50" dirty="0" smtClean="0">
                <a:ln w="11430"/>
                <a:solidFill>
                  <a:srgbClr val="C00000"/>
                </a:solidFill>
                <a:latin typeface="+mj-lt"/>
              </a:rPr>
              <a:t>is incubating</a:t>
            </a:r>
            <a:r>
              <a:rPr lang="en-US" sz="2400" b="1" cap="none" spc="50" dirty="0" smtClean="0">
                <a:ln w="11430"/>
                <a:solidFill>
                  <a:srgbClr val="C00000"/>
                </a:solidFill>
                <a:latin typeface="+mj-lt"/>
              </a:rPr>
              <a:t> the following technologies as Private Limited  Companies :</a:t>
            </a:r>
            <a:endParaRPr lang="en-US" sz="24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752600"/>
            <a:ext cx="4876800" cy="1077218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1600" cap="none" spc="50" dirty="0" err="1" smtClean="0">
                <a:ln w="11430"/>
                <a:solidFill>
                  <a:schemeClr val="tx2"/>
                </a:solidFill>
                <a:latin typeface="+mj-lt"/>
              </a:rPr>
              <a:t>Zebrafish</a:t>
            </a:r>
            <a:r>
              <a:rPr lang="en-US" sz="1600" cap="none" spc="50" dirty="0" smtClean="0">
                <a:ln w="11430"/>
                <a:solidFill>
                  <a:schemeClr val="tx2"/>
                </a:solidFill>
                <a:latin typeface="+mj-lt"/>
              </a:rPr>
              <a:t> </a:t>
            </a:r>
            <a:r>
              <a:rPr lang="en-US" sz="1600" spc="50" dirty="0" smtClean="0">
                <a:ln w="11430"/>
                <a:solidFill>
                  <a:schemeClr val="tx2"/>
                </a:solidFill>
                <a:latin typeface="+mj-lt"/>
              </a:rPr>
              <a:t>Pharmaceutical</a:t>
            </a:r>
            <a:r>
              <a:rPr lang="en-US" sz="1600" cap="none" spc="50" dirty="0" smtClean="0">
                <a:ln w="11430"/>
                <a:solidFill>
                  <a:schemeClr val="tx2"/>
                </a:solidFill>
                <a:latin typeface="+mj-lt"/>
              </a:rPr>
              <a:t> Services: </a:t>
            </a:r>
          </a:p>
          <a:p>
            <a:r>
              <a:rPr lang="en-US" sz="1600" spc="50" dirty="0" smtClean="0">
                <a:ln w="11430"/>
                <a:solidFill>
                  <a:schemeClr val="tx2"/>
                </a:solidFill>
                <a:latin typeface="+mj-lt"/>
                <a:cs typeface="Times New Roman" pitchFamily="18" charset="0"/>
              </a:rPr>
              <a:t>Providing services to </a:t>
            </a:r>
            <a:r>
              <a:rPr lang="en-US" sz="1600" spc="50" dirty="0" err="1" smtClean="0">
                <a:ln w="11430"/>
                <a:solidFill>
                  <a:schemeClr val="tx2"/>
                </a:solidFill>
                <a:latin typeface="+mj-lt"/>
                <a:cs typeface="Times New Roman" pitchFamily="18" charset="0"/>
              </a:rPr>
              <a:t>Pharma</a:t>
            </a:r>
            <a:r>
              <a:rPr lang="en-US" sz="1600" spc="50" dirty="0" smtClean="0">
                <a:ln w="11430"/>
                <a:solidFill>
                  <a:schemeClr val="tx2"/>
                </a:solidFill>
                <a:latin typeface="+mj-lt"/>
                <a:cs typeface="Times New Roman" pitchFamily="18" charset="0"/>
              </a:rPr>
              <a:t> companies to assess the safety of their drugs. Company based on  Innovative technologies development ( $ 5-10 m) </a:t>
            </a:r>
            <a:endParaRPr lang="en-US" sz="1600" dirty="0">
              <a:solidFill>
                <a:schemeClr val="tx2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5638800" y="1981200"/>
            <a:ext cx="1143000" cy="4572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nonam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9000" y="1676400"/>
            <a:ext cx="1447800" cy="94979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34008" y="2962870"/>
            <a:ext cx="4953000" cy="92333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cap="none" spc="50" dirty="0" smtClean="0">
                <a:ln w="11430"/>
                <a:solidFill>
                  <a:srgbClr val="C00000"/>
                </a:solidFill>
                <a:latin typeface="+mj-lt"/>
              </a:rPr>
              <a:t>Anti Cancer Vaccines </a:t>
            </a:r>
            <a:r>
              <a:rPr lang="en-US" spc="50" dirty="0" smtClean="0">
                <a:ln w="11430"/>
                <a:solidFill>
                  <a:srgbClr val="C00000"/>
                </a:solidFill>
                <a:latin typeface="+mj-lt"/>
              </a:rPr>
              <a:t>with 3 Patents in collaboration with </a:t>
            </a:r>
            <a:r>
              <a:rPr lang="en-US" spc="50" dirty="0" err="1" smtClean="0">
                <a:ln w="11430"/>
                <a:solidFill>
                  <a:srgbClr val="C00000"/>
                </a:solidFill>
                <a:latin typeface="+mj-lt"/>
              </a:rPr>
              <a:t>Monash</a:t>
            </a:r>
            <a:r>
              <a:rPr lang="en-US" spc="50" dirty="0" smtClean="0">
                <a:ln w="11430"/>
                <a:solidFill>
                  <a:srgbClr val="C00000"/>
                </a:solidFill>
                <a:latin typeface="+mj-lt"/>
              </a:rPr>
              <a:t> University, Australia and early CANCER detection Devices ($25-30 m) </a:t>
            </a:r>
            <a:endParaRPr lang="en-US" sz="1600" i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56784" y="2971800"/>
            <a:ext cx="19812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PEPTOMEDICA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LIFESCIENCES 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5715000" y="3200400"/>
            <a:ext cx="1143000" cy="4572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81000" y="4191000"/>
            <a:ext cx="5029200" cy="92333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Providing Services to Pharmaceutical companies in Preclinical research using cell lines and animals: Service and IP based revenue model ( $40-50 m)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5715000" y="4267200"/>
            <a:ext cx="1143000" cy="4572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2082" y="3694048"/>
            <a:ext cx="21526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381000" y="5257800"/>
            <a:ext cx="5029200" cy="923330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Providing services to Pharmaceutical companies in patentable and non-patentable drug like molecules: Service and IP based revenue model ( $ 15-20 m)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5764696" y="5334000"/>
            <a:ext cx="1143000" cy="4572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2" descr="D:\Abhishek\Novitas\logo novitas 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4953000"/>
            <a:ext cx="2144702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785196"/>
            <a:ext cx="784860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400" b="1" spc="50" dirty="0" smtClean="0">
                <a:ln w="11430"/>
                <a:solidFill>
                  <a:srgbClr val="C00000"/>
                </a:solidFill>
                <a:latin typeface="+mj-lt"/>
              </a:rPr>
              <a:t>SELECTION OF  TECHNOLOGIES TO BE INCUBATED </a:t>
            </a:r>
            <a:endParaRPr lang="en-US" sz="24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7" name="Picture 2" descr="C:\Users\ManishV\AppData\Local\Temp\notes6BFCEA\IQgen 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524000"/>
            <a:ext cx="281940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ilslogo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2743200"/>
            <a:ext cx="1838325" cy="1000125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381000" y="1447800"/>
            <a:ext cx="1752600" cy="64633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External  Technology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 rot="901893">
            <a:off x="2218585" y="1678190"/>
            <a:ext cx="1219200" cy="228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20419454">
            <a:off x="2212688" y="2760282"/>
            <a:ext cx="1507681" cy="27860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5334000" y="2133600"/>
            <a:ext cx="914400" cy="228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53200" y="1676400"/>
            <a:ext cx="2590800" cy="147732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IQgen Life Sciences </a:t>
            </a:r>
            <a:r>
              <a:rPr lang="en-US" b="1" dirty="0" smtClean="0">
                <a:solidFill>
                  <a:srgbClr val="C00000"/>
                </a:solidFill>
              </a:rPr>
              <a:t>Scientific Management Committee</a:t>
            </a:r>
          </a:p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Consisting of Eminent International Scientists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 rot="5400000">
            <a:off x="6781800" y="4038600"/>
            <a:ext cx="1905000" cy="228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rot="7926273" flipV="1">
            <a:off x="4752207" y="3552063"/>
            <a:ext cx="1905000" cy="304800"/>
          </a:xfrm>
          <a:prstGeom prst="rightArrow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2200" y="4495800"/>
            <a:ext cx="2743200" cy="120032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New Company</a:t>
            </a:r>
            <a:endParaRPr lang="en-US" sz="3600" b="1" spc="50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28800" y="1981200"/>
            <a:ext cx="198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Picks up New Technologies With Market Potential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4724400" y="19050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EVUALATION 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5029200" y="3273623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YES  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48600" y="35814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NO  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58000" y="5181600"/>
            <a:ext cx="1752600" cy="369332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Plan Dropped 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838200"/>
            <a:ext cx="8763000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IQgen Life Sciences </a:t>
            </a:r>
          </a:p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Scientific Management Committee</a:t>
            </a: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Prof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Goverdhan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Mehta, FRS,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Former Director of </a:t>
            </a:r>
            <a:r>
              <a:rPr lang="en-US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IISc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Bangalore, Scientific Advisor to PM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Prof Randal Peterson,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Professor in Biology, Harvard University USA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Prof Graham Richards, OBE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Professor in Bioinformatics, Oxford University, UK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Prof Ashok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Venkitaraman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Professor in Biology, Cambridge University, UK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Prof Johan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Auwrex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Professor in Biology, EPFL, </a:t>
            </a:r>
            <a:r>
              <a:rPr lang="en-US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Laussane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Switzerland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Prof Colin Suckling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Professor in Organic Chemistry, </a:t>
            </a:r>
            <a:r>
              <a:rPr lang="en-US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Strythclyde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University, Glasgow, UK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Prof Ian Fleming, FRS,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Professor in Organic Chemistry, Cambridge University, UK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Dr Peter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Machin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Former Senior Vice President in Drug Discovery, </a:t>
            </a:r>
            <a:r>
              <a:rPr lang="en-US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Glaxo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Smith Kline, UK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Dr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Anoop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Mishra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Executive Chairman, Fortis C-DOC, Fortis Hospital, New Delhi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Dr Swami Subramanian</a:t>
            </a:r>
            <a:r>
              <a:rPr lang="en-US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Director, Worldwide Licensing &amp; External Research, Merck, USA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Dr Raman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Govindarajan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b="1" dirty="0" smtClean="0">
                <a:solidFill>
                  <a:srgbClr val="FF0000"/>
                </a:solidFill>
              </a:rPr>
              <a:t>Head,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India R&amp;D, Member Asia Pacific R&amp;D Team, </a:t>
            </a:r>
            <a:r>
              <a:rPr lang="en-US" b="1" dirty="0" err="1" smtClean="0">
                <a:solidFill>
                  <a:srgbClr val="FF0000"/>
                </a:solidFill>
              </a:rPr>
              <a:t>Sanofi</a:t>
            </a:r>
            <a:r>
              <a:rPr lang="en-US" b="1" dirty="0" smtClean="0">
                <a:solidFill>
                  <a:srgbClr val="FF0000"/>
                </a:solidFill>
              </a:rPr>
              <a:t>-Aventis, France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Prof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Javed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Iqbal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Director, ILS, Hyderabad</a:t>
            </a: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  <a:p>
            <a:pPr algn="ctr"/>
            <a:endParaRPr lang="en-US" sz="28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71600" y="762000"/>
            <a:ext cx="6477000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STURCTURE OF  NEW COMPANIES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990600" y="1524000"/>
          <a:ext cx="7230894" cy="4731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838200"/>
            <a:ext cx="830580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latin typeface="+mj-lt"/>
              </a:rPr>
              <a:t>INCUBATION MODEL and FINANCIAL RELATIONSHIP WITH ILS   </a:t>
            </a:r>
            <a:endParaRPr lang="en-US" sz="24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00800" y="2667000"/>
            <a:ext cx="1524000" cy="106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ILS</a:t>
            </a:r>
            <a:endParaRPr lang="en-US" sz="3600" dirty="0"/>
          </a:p>
        </p:txBody>
      </p:sp>
      <p:sp>
        <p:nvSpPr>
          <p:cNvPr id="9" name="Rectangle 8"/>
          <p:cNvSpPr/>
          <p:nvPr/>
        </p:nvSpPr>
        <p:spPr>
          <a:xfrm>
            <a:off x="457200" y="2667000"/>
            <a:ext cx="2057400" cy="1066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COMPANY</a:t>
            </a:r>
            <a:endParaRPr lang="en-US" sz="3200" dirty="0"/>
          </a:p>
        </p:txBody>
      </p:sp>
      <p:sp>
        <p:nvSpPr>
          <p:cNvPr id="10" name="Right Arrow 9"/>
          <p:cNvSpPr/>
          <p:nvPr/>
        </p:nvSpPr>
        <p:spPr>
          <a:xfrm rot="10800000" flipH="1">
            <a:off x="2895600" y="2895600"/>
            <a:ext cx="3200400" cy="293732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71800" y="1981200"/>
            <a:ext cx="320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pay  Monthly Incubation fees  + 20 % Share of  any Buy Off / OUT LICENCE TECHNOLOGY </a:t>
            </a:r>
          </a:p>
          <a:p>
            <a:endParaRPr lang="en-US" sz="1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5600" y="3733800"/>
            <a:ext cx="586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ILS  to provide :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Transfer Existing technologies and dedicate the Facilities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Dedicated Lab Space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Dedicated Scientific Leadership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Dedicated Manpower.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SCM support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chemeClr val="tx2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Admin Support.</a:t>
            </a:r>
          </a:p>
          <a:p>
            <a:endParaRPr lang="en-US" b="1" dirty="0" smtClean="0">
              <a:solidFill>
                <a:schemeClr val="tx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Right Arrow 12"/>
          <p:cNvSpPr/>
          <p:nvPr/>
        </p:nvSpPr>
        <p:spPr>
          <a:xfrm rot="10800000">
            <a:off x="2895600" y="3352800"/>
            <a:ext cx="3124200" cy="293732"/>
          </a:xfrm>
          <a:prstGeom prst="rightArrow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838200"/>
            <a:ext cx="830580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latin typeface="+mj-lt"/>
              </a:rPr>
              <a:t>COMPANY’S PROGRESS MODEL</a:t>
            </a:r>
            <a:endParaRPr lang="en-US" sz="24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447800"/>
            <a:ext cx="8305800" cy="489364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400" b="1" u="sng" cap="none" spc="50" dirty="0" smtClean="0">
                <a:ln w="11430"/>
                <a:solidFill>
                  <a:srgbClr val="C00000"/>
                </a:solidFill>
                <a:latin typeface="+mj-lt"/>
              </a:rPr>
              <a:t>As the company is focusing of niche technology which large </a:t>
            </a:r>
            <a:r>
              <a:rPr lang="en-US" sz="2400" b="1" u="sng" cap="none" spc="50" dirty="0" err="1" smtClean="0">
                <a:ln w="11430"/>
                <a:solidFill>
                  <a:srgbClr val="C00000"/>
                </a:solidFill>
                <a:latin typeface="+mj-lt"/>
              </a:rPr>
              <a:t>pharma</a:t>
            </a:r>
            <a:r>
              <a:rPr lang="en-US" sz="2400" b="1" u="sng" cap="none" spc="50" dirty="0" smtClean="0">
                <a:ln w="11430"/>
                <a:solidFill>
                  <a:srgbClr val="C00000"/>
                </a:solidFill>
                <a:latin typeface="+mj-lt"/>
              </a:rPr>
              <a:t> company can see a Value addition and buy off  a segment or the whole company itself: </a:t>
            </a:r>
          </a:p>
          <a:p>
            <a:pPr algn="ctr"/>
            <a:endParaRPr lang="en-US" sz="2400" b="1" spc="50" dirty="0">
              <a:ln w="11430"/>
              <a:solidFill>
                <a:srgbClr val="C00000"/>
              </a:solidFill>
              <a:latin typeface="+mj-lt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b="1" cap="none" spc="50" dirty="0" smtClean="0">
                <a:ln w="11430"/>
                <a:solidFill>
                  <a:schemeClr val="tx2">
                    <a:lumMod val="75000"/>
                  </a:schemeClr>
                </a:solidFill>
                <a:latin typeface="+mj-lt"/>
              </a:rPr>
              <a:t>The Incubated Company focuses on  Increasing its  Value    through adding  Intellectual Property  consistently in the area by way of filing patents .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endParaRPr lang="en-US" sz="2400" b="1" spc="50" dirty="0">
              <a:ln w="11430"/>
              <a:solidFill>
                <a:schemeClr val="tx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r>
              <a:rPr lang="en-US" sz="2400" b="1" spc="50" dirty="0" smtClean="0">
                <a:ln w="11430"/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At the same time the company also aims at recovering its cost of operations and some component of dividend to the equity holders </a:t>
            </a:r>
          </a:p>
          <a:p>
            <a:pPr>
              <a:buClr>
                <a:srgbClr val="C00000"/>
              </a:buClr>
              <a:buFont typeface="Wingdings" pitchFamily="2" charset="2"/>
              <a:buChar char="v"/>
            </a:pPr>
            <a:endParaRPr lang="en-US" sz="2400" b="1" spc="50" dirty="0">
              <a:ln w="11430"/>
              <a:solidFill>
                <a:schemeClr val="tx2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algn="ctr">
              <a:buClr>
                <a:srgbClr val="C00000"/>
              </a:buClr>
            </a:pPr>
            <a:r>
              <a:rPr lang="en-US" sz="2400" b="1" spc="50" dirty="0" smtClean="0">
                <a:ln w="11430"/>
                <a:solidFill>
                  <a:srgbClr val="C00000"/>
                </a:solidFill>
                <a:latin typeface="+mj-lt"/>
                <a:cs typeface="Times New Roman" pitchFamily="18" charset="0"/>
              </a:rPr>
              <a:t>Time Frame of  expected out license /buyout is 3-5 Years.</a:t>
            </a:r>
            <a:endParaRPr lang="en-US" sz="24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838200"/>
            <a:ext cx="830580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latin typeface="+mj-lt"/>
              </a:rPr>
              <a:t>COMPANY’S PROGRESS MODEL</a:t>
            </a:r>
            <a:endParaRPr lang="en-US" sz="24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219200"/>
            <a:ext cx="9144000" cy="563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 3"/>
          <p:cNvSpPr/>
          <p:nvPr/>
        </p:nvSpPr>
        <p:spPr>
          <a:xfrm>
            <a:off x="304800" y="990600"/>
            <a:ext cx="8839200" cy="5191125"/>
          </a:xfrm>
          <a:prstGeom prst="swooshArrow">
            <a:avLst>
              <a:gd name="adj1" fmla="val 18566"/>
              <a:gd name="adj2" fmla="val 25000"/>
            </a:avLst>
          </a:prstGeom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Group 3"/>
          <p:cNvGrpSpPr>
            <a:grpSpLocks/>
          </p:cNvGrpSpPr>
          <p:nvPr/>
        </p:nvGrpSpPr>
        <p:grpSpPr bwMode="auto">
          <a:xfrm>
            <a:off x="0" y="5257800"/>
            <a:ext cx="1524000" cy="1600200"/>
            <a:chOff x="754380" y="3293785"/>
            <a:chExt cx="1172718" cy="1246823"/>
          </a:xfrm>
        </p:grpSpPr>
        <p:sp>
          <p:nvSpPr>
            <p:cNvPr id="12" name="Rectangle 11"/>
            <p:cNvSpPr/>
            <p:nvPr/>
          </p:nvSpPr>
          <p:spPr>
            <a:xfrm>
              <a:off x="754380" y="3293785"/>
              <a:ext cx="1172718" cy="1020128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54380" y="3520480"/>
              <a:ext cx="1172718" cy="1020128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83580" tIns="0" rIns="0" bIns="0" spcCol="1270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b="1" dirty="0" smtClean="0">
                  <a:solidFill>
                    <a:schemeClr val="bg1"/>
                  </a:solidFill>
                </a:rPr>
                <a:t>INITIAL COMPANY FORMATION</a:t>
              </a: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b="1" dirty="0" smtClean="0">
                  <a:solidFill>
                    <a:schemeClr val="bg1"/>
                  </a:solidFill>
                </a:rPr>
                <a:t>With / without  Patents</a:t>
              </a:r>
              <a:endParaRPr 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4" name="Oval 13"/>
          <p:cNvSpPr/>
          <p:nvPr/>
        </p:nvSpPr>
        <p:spPr>
          <a:xfrm>
            <a:off x="776288" y="5286375"/>
            <a:ext cx="158750" cy="15875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5" name="Group 8"/>
          <p:cNvGrpSpPr>
            <a:grpSpLocks/>
          </p:cNvGrpSpPr>
          <p:nvPr/>
        </p:nvGrpSpPr>
        <p:grpSpPr bwMode="auto">
          <a:xfrm>
            <a:off x="0" y="3352800"/>
            <a:ext cx="2667000" cy="533400"/>
            <a:chOff x="3809996" y="1981208"/>
            <a:chExt cx="1789178" cy="2572062"/>
          </a:xfrm>
        </p:grpSpPr>
        <p:sp>
          <p:nvSpPr>
            <p:cNvPr id="16" name="Rectangle 15"/>
            <p:cNvSpPr/>
            <p:nvPr/>
          </p:nvSpPr>
          <p:spPr>
            <a:xfrm>
              <a:off x="3809996" y="1981208"/>
              <a:ext cx="1789178" cy="257206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3809996" y="1981208"/>
              <a:ext cx="1789178" cy="25720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5356" tIns="0" rIns="0" bIns="0" spcCol="1270"/>
            <a:lstStyle/>
            <a:p>
              <a:pPr defTabSz="8890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solidFill>
                    <a:srgbClr val="003BB0"/>
                  </a:solidFill>
                </a:rPr>
                <a:t>Develop &amp; Standardize </a:t>
              </a:r>
              <a:r>
                <a:rPr lang="en-US" sz="1600" dirty="0" smtClean="0">
                  <a:solidFill>
                    <a:srgbClr val="003BB0"/>
                  </a:solidFill>
                </a:rPr>
                <a:t>Procedure - </a:t>
              </a:r>
              <a:r>
                <a:rPr lang="en-US" sz="1600" dirty="0">
                  <a:solidFill>
                    <a:srgbClr val="003BB0"/>
                  </a:solidFill>
                </a:rPr>
                <a:t>Patent</a:t>
              </a:r>
            </a:p>
          </p:txBody>
        </p:sp>
      </p:grpSp>
      <p:sp>
        <p:nvSpPr>
          <p:cNvPr id="18" name="Oval 17"/>
          <p:cNvSpPr/>
          <p:nvPr/>
        </p:nvSpPr>
        <p:spPr>
          <a:xfrm>
            <a:off x="2209800" y="3886200"/>
            <a:ext cx="233363" cy="22860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9" name="Group 12"/>
          <p:cNvGrpSpPr>
            <a:grpSpLocks/>
          </p:cNvGrpSpPr>
          <p:nvPr/>
        </p:nvGrpSpPr>
        <p:grpSpPr bwMode="auto">
          <a:xfrm>
            <a:off x="2384425" y="1865313"/>
            <a:ext cx="2438400" cy="1295400"/>
            <a:chOff x="2286001" y="457190"/>
            <a:chExt cx="1219198" cy="2648902"/>
          </a:xfrm>
        </p:grpSpPr>
        <p:sp>
          <p:nvSpPr>
            <p:cNvPr id="20" name="Rectangle 19"/>
            <p:cNvSpPr/>
            <p:nvPr/>
          </p:nvSpPr>
          <p:spPr>
            <a:xfrm>
              <a:off x="2286001" y="457190"/>
              <a:ext cx="1219198" cy="264890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2286001" y="457190"/>
              <a:ext cx="1219198" cy="26489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92597" tIns="0" rIns="0" bIns="0" spcCol="1270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 smtClean="0">
                  <a:solidFill>
                    <a:srgbClr val="003BB0"/>
                  </a:solidFill>
                </a:rPr>
                <a:t>Development for further Methods and Products by filing more patents</a:t>
              </a:r>
              <a:endParaRPr lang="en-US" sz="1600" dirty="0">
                <a:solidFill>
                  <a:srgbClr val="003BB0"/>
                </a:solidFill>
              </a:endParaRPr>
            </a:p>
          </p:txBody>
        </p:sp>
      </p:grpSp>
      <p:sp>
        <p:nvSpPr>
          <p:cNvPr id="22" name="Oval 21"/>
          <p:cNvSpPr/>
          <p:nvPr/>
        </p:nvSpPr>
        <p:spPr>
          <a:xfrm>
            <a:off x="3886200" y="2819400"/>
            <a:ext cx="461963" cy="38100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867400" y="2133600"/>
            <a:ext cx="538163" cy="533400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4" name="Group 17"/>
          <p:cNvGrpSpPr>
            <a:grpSpLocks/>
          </p:cNvGrpSpPr>
          <p:nvPr/>
        </p:nvGrpSpPr>
        <p:grpSpPr bwMode="auto">
          <a:xfrm>
            <a:off x="4953000" y="1447800"/>
            <a:ext cx="2514600" cy="609600"/>
            <a:chOff x="2286001" y="457190"/>
            <a:chExt cx="1219198" cy="2648902"/>
          </a:xfrm>
        </p:grpSpPr>
        <p:sp>
          <p:nvSpPr>
            <p:cNvPr id="25" name="Rectangle 24"/>
            <p:cNvSpPr/>
            <p:nvPr/>
          </p:nvSpPr>
          <p:spPr>
            <a:xfrm>
              <a:off x="2286001" y="457190"/>
              <a:ext cx="1219198" cy="264890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2286001" y="457190"/>
              <a:ext cx="1219198" cy="26489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92597" tIns="0" rIns="0" bIns="0" spcCol="1270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dirty="0">
                  <a:solidFill>
                    <a:srgbClr val="003BB0"/>
                  </a:solidFill>
                </a:rPr>
                <a:t>Exploratory Development </a:t>
              </a:r>
              <a:r>
                <a:rPr lang="en-US" sz="1600" dirty="0" smtClean="0">
                  <a:solidFill>
                    <a:srgbClr val="003BB0"/>
                  </a:solidFill>
                </a:rPr>
                <a:t>POC </a:t>
              </a:r>
              <a:r>
                <a:rPr lang="en-US" sz="1600" dirty="0">
                  <a:solidFill>
                    <a:srgbClr val="003BB0"/>
                  </a:solidFill>
                </a:rPr>
                <a:t>Filing Stage </a:t>
              </a:r>
            </a:p>
          </p:txBody>
        </p:sp>
      </p:grpSp>
      <p:grpSp>
        <p:nvGrpSpPr>
          <p:cNvPr id="27" name="Group 20"/>
          <p:cNvGrpSpPr>
            <a:grpSpLocks/>
          </p:cNvGrpSpPr>
          <p:nvPr/>
        </p:nvGrpSpPr>
        <p:grpSpPr bwMode="auto">
          <a:xfrm>
            <a:off x="7772400" y="1066800"/>
            <a:ext cx="1371600" cy="1828800"/>
            <a:chOff x="2175165" y="457190"/>
            <a:chExt cx="1385452" cy="2960538"/>
          </a:xfrm>
        </p:grpSpPr>
        <p:sp>
          <p:nvSpPr>
            <p:cNvPr id="28" name="Rectangle 27"/>
            <p:cNvSpPr/>
            <p:nvPr/>
          </p:nvSpPr>
          <p:spPr>
            <a:xfrm>
              <a:off x="2285809" y="457190"/>
              <a:ext cx="1218685" cy="264890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2175165" y="768826"/>
              <a:ext cx="1385452" cy="26489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92597" tIns="0" rIns="0" bIns="0" spcCol="1270"/>
            <a:lstStyle/>
            <a:p>
              <a:pPr defTabSz="10668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600" b="1" dirty="0" smtClean="0">
                  <a:solidFill>
                    <a:srgbClr val="003BB0"/>
                  </a:solidFill>
                </a:rPr>
                <a:t>Option of continuing or exiting from Incubation model as separate company</a:t>
              </a:r>
              <a:endParaRPr lang="en-US" sz="1600" b="1" dirty="0">
                <a:solidFill>
                  <a:srgbClr val="003BB0"/>
                </a:solidFill>
              </a:endParaRPr>
            </a:p>
          </p:txBody>
        </p: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 rot="19134689">
            <a:off x="803576" y="4452205"/>
            <a:ext cx="16424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CAPEX  &amp; OPEX YR 1  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 rot="19990407">
            <a:off x="2317750" y="3359150"/>
            <a:ext cx="1779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smtClean="0">
                <a:solidFill>
                  <a:srgbClr val="C00000"/>
                </a:solidFill>
              </a:rPr>
              <a:t>OPEX   YEAR 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 rot="20609075">
            <a:off x="4267200" y="2517775"/>
            <a:ext cx="1779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C00000"/>
                </a:solidFill>
              </a:rPr>
              <a:t>Opex</a:t>
            </a:r>
            <a:r>
              <a:rPr lang="en-US" sz="1400" dirty="0" smtClean="0">
                <a:solidFill>
                  <a:srgbClr val="C00000"/>
                </a:solidFill>
              </a:rPr>
              <a:t>  Yr 3 - 5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33" name="Up Arrow 32"/>
          <p:cNvSpPr/>
          <p:nvPr/>
        </p:nvSpPr>
        <p:spPr>
          <a:xfrm rot="8917938">
            <a:off x="2565400" y="4165600"/>
            <a:ext cx="214313" cy="838200"/>
          </a:xfrm>
          <a:prstGeom prst="up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Up Arrow 33"/>
          <p:cNvSpPr/>
          <p:nvPr/>
        </p:nvSpPr>
        <p:spPr>
          <a:xfrm rot="9397754" flipH="1">
            <a:off x="4260850" y="3259138"/>
            <a:ext cx="373063" cy="838200"/>
          </a:xfrm>
          <a:prstGeom prst="up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Up Arrow 34"/>
          <p:cNvSpPr/>
          <p:nvPr/>
        </p:nvSpPr>
        <p:spPr>
          <a:xfrm rot="9792245" flipH="1">
            <a:off x="6053138" y="2655888"/>
            <a:ext cx="577850" cy="838200"/>
          </a:xfrm>
          <a:prstGeom prst="up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981200" y="5029200"/>
            <a:ext cx="2133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rgbClr val="006600"/>
                </a:solidFill>
              </a:rPr>
              <a:t>Starts revenue </a:t>
            </a:r>
            <a:endParaRPr lang="en-US" sz="1400" b="1" dirty="0">
              <a:solidFill>
                <a:srgbClr val="006600"/>
              </a:solidFill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581400" y="4114800"/>
            <a:ext cx="23336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rgbClr val="006600"/>
                </a:solidFill>
              </a:rPr>
              <a:t>Meets Break Even  and also Gives Dividends</a:t>
            </a:r>
            <a:endParaRPr lang="en-US" sz="1400" b="1" dirty="0">
              <a:solidFill>
                <a:srgbClr val="006600"/>
              </a:solidFill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867400" y="3429000"/>
            <a:ext cx="24384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b="1" dirty="0" smtClean="0">
                <a:solidFill>
                  <a:srgbClr val="006600"/>
                </a:solidFill>
              </a:rPr>
              <a:t> Good ROI  and Dividends   </a:t>
            </a:r>
          </a:p>
          <a:p>
            <a:pPr>
              <a:buFont typeface="Arial" pitchFamily="34" charset="0"/>
              <a:buChar char="•"/>
            </a:pPr>
            <a:r>
              <a:rPr lang="en-US" sz="1400" b="1" dirty="0" smtClean="0">
                <a:solidFill>
                  <a:srgbClr val="006600"/>
                </a:solidFill>
              </a:rPr>
              <a:t> Ready for Out License / Buy OUT</a:t>
            </a:r>
            <a:endParaRPr lang="en-US" sz="14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4781550"/>
            <a:ext cx="21526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D:\Abhishek\Novitas\logo novitas 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4943475"/>
            <a:ext cx="2412790" cy="1457325"/>
          </a:xfrm>
          <a:prstGeom prst="rect">
            <a:avLst/>
          </a:prstGeom>
          <a:noFill/>
        </p:spPr>
      </p:pic>
      <p:pic>
        <p:nvPicPr>
          <p:cNvPr id="8" name="Picture 7" descr="Logo Fin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0" y="2895600"/>
            <a:ext cx="2743201" cy="838200"/>
          </a:xfrm>
          <a:prstGeom prst="rect">
            <a:avLst/>
          </a:prstGeom>
          <a:ln>
            <a:gradFill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 scaled="0"/>
            </a:gradFill>
          </a:ln>
        </p:spPr>
      </p:pic>
      <p:pic>
        <p:nvPicPr>
          <p:cNvPr id="9" name="Picture 8" descr="nonam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5086350"/>
            <a:ext cx="1447800" cy="949798"/>
          </a:xfrm>
          <a:prstGeom prst="rect">
            <a:avLst/>
          </a:prstGeom>
        </p:spPr>
      </p:pic>
      <p:pic>
        <p:nvPicPr>
          <p:cNvPr id="10" name="Picture 2" descr="C:\Users\ManishV\AppData\Local\Temp\notes6BFCEA\IQgen Logo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2657475"/>
            <a:ext cx="3077308" cy="1600200"/>
          </a:xfrm>
          <a:prstGeom prst="rect">
            <a:avLst/>
          </a:prstGeom>
          <a:noFill/>
        </p:spPr>
      </p:pic>
      <p:pic>
        <p:nvPicPr>
          <p:cNvPr id="11" name="Picture 10" descr="ilslogo.bmp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57400" y="1285875"/>
            <a:ext cx="1838325" cy="10001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752600" y="5010149"/>
            <a:ext cx="2133600" cy="13049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905">
                  <a:noFill/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PEPTOMEDICA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LIFESCIENCES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Up-Down Arrow 12"/>
          <p:cNvSpPr/>
          <p:nvPr/>
        </p:nvSpPr>
        <p:spPr>
          <a:xfrm>
            <a:off x="2895600" y="2124075"/>
            <a:ext cx="228600" cy="533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-Down Arrow 13"/>
          <p:cNvSpPr/>
          <p:nvPr/>
        </p:nvSpPr>
        <p:spPr>
          <a:xfrm rot="5400000">
            <a:off x="4843462" y="2395537"/>
            <a:ext cx="219075" cy="1981200"/>
          </a:xfrm>
          <a:prstGeom prst="up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-Down Arrow 14"/>
          <p:cNvSpPr/>
          <p:nvPr/>
        </p:nvSpPr>
        <p:spPr>
          <a:xfrm rot="3157929">
            <a:off x="1507666" y="3548370"/>
            <a:ext cx="263176" cy="1814869"/>
          </a:xfrm>
          <a:prstGeom prst="up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-Down Arrow 15"/>
          <p:cNvSpPr/>
          <p:nvPr/>
        </p:nvSpPr>
        <p:spPr>
          <a:xfrm rot="17693627">
            <a:off x="4904128" y="2947650"/>
            <a:ext cx="250144" cy="3076106"/>
          </a:xfrm>
          <a:prstGeom prst="up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-Down Arrow 16"/>
          <p:cNvSpPr/>
          <p:nvPr/>
        </p:nvSpPr>
        <p:spPr>
          <a:xfrm rot="18817361">
            <a:off x="3685143" y="3841904"/>
            <a:ext cx="245071" cy="1630015"/>
          </a:xfrm>
          <a:prstGeom prst="up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Up-Down Arrow 17"/>
          <p:cNvSpPr/>
          <p:nvPr/>
        </p:nvSpPr>
        <p:spPr>
          <a:xfrm>
            <a:off x="2667000" y="4029075"/>
            <a:ext cx="228600" cy="1143000"/>
          </a:xfrm>
          <a:prstGeom prst="upDown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33400" y="838200"/>
            <a:ext cx="8305800" cy="46166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latin typeface="+mj-lt"/>
              </a:rPr>
              <a:t>COMPANY- IQGEN- ILS RELATIONSHIP </a:t>
            </a:r>
            <a:endParaRPr lang="en-US" sz="24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14479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8825" y="3032125"/>
            <a:ext cx="5086350" cy="1235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35394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</a:p>
          <a:p>
            <a:pPr algn="ctr"/>
            <a:endParaRPr lang="en-US" sz="28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  <a:p>
            <a:pPr algn="ctr"/>
            <a:endParaRPr lang="en-US" sz="2800" b="1" cap="none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  <a:p>
            <a:pPr algn="ctr"/>
            <a:endParaRPr lang="en-US" sz="28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  <a:p>
            <a:pPr algn="ctr"/>
            <a:endParaRPr lang="en-US" sz="2800" b="1" cap="none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  <a:p>
            <a:pPr algn="ctr"/>
            <a:endParaRPr lang="en-US" sz="28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  <a:p>
            <a:pPr algn="ctr"/>
            <a:endParaRPr lang="en-US" sz="2800" b="1" cap="none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  <a:p>
            <a:pPr algn="ctr"/>
            <a:r>
              <a:rPr lang="en-US" sz="2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THANK YOU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5257800"/>
            <a:ext cx="1985963" cy="588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1447800"/>
            <a:ext cx="1450975" cy="1509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276600"/>
            <a:ext cx="1330325" cy="1231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0" y="3519488"/>
            <a:ext cx="4191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81000" y="2514600"/>
            <a:ext cx="5638800" cy="232589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1375"/>
              </a:spcBef>
              <a:buClr>
                <a:srgbClr val="14479E"/>
              </a:buClr>
              <a:buSzPct val="100000"/>
              <a:buFont typeface="Garamond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 b="1" dirty="0" smtClean="0">
                <a:solidFill>
                  <a:srgbClr val="14479E"/>
                </a:solidFill>
                <a:latin typeface="Garamond" pitchFamily="18" charset="0"/>
              </a:rPr>
              <a:t>Government </a:t>
            </a:r>
            <a:r>
              <a:rPr lang="en-GB" sz="2200" b="1" dirty="0">
                <a:solidFill>
                  <a:srgbClr val="14479E"/>
                </a:solidFill>
                <a:latin typeface="Garamond" pitchFamily="18" charset="0"/>
              </a:rPr>
              <a:t>of State of Andhra Pradesh</a:t>
            </a:r>
          </a:p>
          <a:p>
            <a:pPr>
              <a:spcBef>
                <a:spcPts val="1375"/>
              </a:spcBef>
              <a:buClr>
                <a:srgbClr val="14479E"/>
              </a:buClr>
              <a:buSzPct val="100000"/>
              <a:buFont typeface="Garamond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 b="1" dirty="0">
                <a:solidFill>
                  <a:srgbClr val="14479E"/>
                </a:solidFill>
                <a:latin typeface="Garamond" pitchFamily="18" charset="0"/>
              </a:rPr>
              <a:t> University of Hyderabad </a:t>
            </a:r>
          </a:p>
          <a:p>
            <a:pPr>
              <a:spcBef>
                <a:spcPts val="1375"/>
              </a:spcBef>
              <a:buClr>
                <a:srgbClr val="14479E"/>
              </a:buClr>
              <a:buSzPct val="100000"/>
              <a:buFont typeface="Garamond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 b="1" dirty="0">
                <a:solidFill>
                  <a:srgbClr val="14479E"/>
                </a:solidFill>
                <a:latin typeface="Garamond" pitchFamily="18" charset="0"/>
              </a:rPr>
              <a:t> Dr. Reddy’s Laboratories Ltd</a:t>
            </a:r>
            <a:r>
              <a:rPr lang="en-GB" sz="2200" b="1" dirty="0">
                <a:solidFill>
                  <a:srgbClr val="00297A"/>
                </a:solidFill>
                <a:latin typeface="Garamond" pitchFamily="18" charset="0"/>
              </a:rPr>
              <a:t>.</a:t>
            </a:r>
          </a:p>
          <a:p>
            <a:pPr>
              <a:spcBef>
                <a:spcPts val="1375"/>
              </a:spcBef>
              <a:buClr>
                <a:srgbClr val="000000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200" b="1" dirty="0">
                <a:solidFill>
                  <a:srgbClr val="000000"/>
                </a:solidFill>
                <a:latin typeface="Garamond" pitchFamily="18" charset="0"/>
              </a:rPr>
              <a:t/>
            </a:r>
            <a:br>
              <a:rPr lang="en-GB" sz="2200" b="1" dirty="0">
                <a:solidFill>
                  <a:srgbClr val="000000"/>
                </a:solidFill>
                <a:latin typeface="Garamond" pitchFamily="18" charset="0"/>
              </a:rPr>
            </a:br>
            <a:endParaRPr lang="en-GB" sz="22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sp>
        <p:nvSpPr>
          <p:cNvPr id="15367" name="Rectangle 10"/>
          <p:cNvSpPr>
            <a:spLocks noChangeArrowheads="1"/>
          </p:cNvSpPr>
          <p:nvPr/>
        </p:nvSpPr>
        <p:spPr bwMode="auto">
          <a:xfrm>
            <a:off x="152400" y="3671888"/>
            <a:ext cx="41910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5368" name="Text Box 12"/>
          <p:cNvSpPr txBox="1">
            <a:spLocks noChangeArrowheads="1"/>
          </p:cNvSpPr>
          <p:nvPr/>
        </p:nvSpPr>
        <p:spPr bwMode="auto">
          <a:xfrm>
            <a:off x="304800" y="3962400"/>
            <a:ext cx="57912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304800" y="0"/>
            <a:ext cx="5257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PARTNERSHIP</a:t>
            </a:r>
          </a:p>
        </p:txBody>
      </p:sp>
      <p:pic>
        <p:nvPicPr>
          <p:cNvPr id="10" name="Picture 9" descr="ilslogo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43057" y="0"/>
            <a:ext cx="2100943" cy="1143000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7010400" cy="990600"/>
          </a:xfrm>
          <a:prstGeom prst="rect">
            <a:avLst/>
          </a:prstGeom>
          <a:solidFill>
            <a:srgbClr val="14479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371600" y="2286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FORMATION  PARTNERS</a:t>
            </a:r>
            <a:endParaRPr lang="en-US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47800" y="1447800"/>
            <a:ext cx="4309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375"/>
              </a:spcBef>
              <a:buClr>
                <a:srgbClr val="14479E"/>
              </a:buCl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 smtClean="0">
                <a:solidFill>
                  <a:srgbClr val="C00000"/>
                </a:solidFill>
                <a:latin typeface="Garamond" pitchFamily="18" charset="0"/>
              </a:rPr>
              <a:t>First Public-Private Partnership</a:t>
            </a:r>
            <a:endParaRPr lang="en-GB" sz="2400" b="1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repeatCount="indefinite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5000" y="105000"/>
                                    </p:animScale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1676400"/>
            <a:ext cx="7162800" cy="3441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28600" indent="-228600">
              <a:spcBef>
                <a:spcPts val="1500"/>
              </a:spcBef>
              <a:buClr>
                <a:srgbClr val="14479E"/>
              </a:buClr>
              <a:buSzPct val="100000"/>
              <a:buFont typeface="Times New Roman" pitchFamily="18" charset="0"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2000" b="1" dirty="0">
                <a:solidFill>
                  <a:srgbClr val="14479E"/>
                </a:solidFill>
              </a:rPr>
              <a:t>   To find solutions to improve human health through the application of cutting edge research by integrating various disciplines of Sciences (Life, Information, Chemical &amp; Physical)</a:t>
            </a:r>
          </a:p>
          <a:p>
            <a:pPr marL="685800" lvl="1" indent="-228600">
              <a:spcBef>
                <a:spcPts val="1500"/>
              </a:spcBef>
              <a:buClr>
                <a:srgbClr val="14479E"/>
              </a:buClr>
              <a:buSzPct val="100000"/>
              <a:buFont typeface="Garamond" pitchFamily="18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2000" b="1" dirty="0">
                <a:solidFill>
                  <a:srgbClr val="C00000"/>
                </a:solidFill>
              </a:rPr>
              <a:t>Translational Research</a:t>
            </a:r>
          </a:p>
          <a:p>
            <a:pPr marL="685800" lvl="1" indent="-228600">
              <a:spcBef>
                <a:spcPts val="1500"/>
              </a:spcBef>
              <a:buClr>
                <a:srgbClr val="14479E"/>
              </a:buClr>
              <a:buSzPct val="100000"/>
              <a:buFont typeface="Garamond" pitchFamily="18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2000" b="1" dirty="0">
                <a:solidFill>
                  <a:srgbClr val="C00000"/>
                </a:solidFill>
              </a:rPr>
              <a:t>Bridging the gap between industry and academic centres</a:t>
            </a:r>
          </a:p>
          <a:p>
            <a:pPr marL="685800" lvl="1" indent="-228600">
              <a:spcBef>
                <a:spcPts val="1500"/>
              </a:spcBef>
              <a:buClr>
                <a:srgbClr val="14479E"/>
              </a:buClr>
              <a:buSzPct val="100000"/>
              <a:buFont typeface="Garamond" pitchFamily="18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2000" b="1" dirty="0">
                <a:solidFill>
                  <a:srgbClr val="C00000"/>
                </a:solidFill>
              </a:rPr>
              <a:t>Aligning its research to meet the needs of the  </a:t>
            </a:r>
            <a:r>
              <a:rPr lang="en-GB" sz="2000" b="1" dirty="0" err="1">
                <a:solidFill>
                  <a:srgbClr val="C00000"/>
                </a:solidFill>
              </a:rPr>
              <a:t>Pharma</a:t>
            </a:r>
            <a:r>
              <a:rPr lang="en-GB" sz="2000" b="1" dirty="0">
                <a:solidFill>
                  <a:srgbClr val="C00000"/>
                </a:solidFill>
              </a:rPr>
              <a:t> / Biotech industry</a:t>
            </a:r>
          </a:p>
        </p:txBody>
      </p:sp>
      <p:sp>
        <p:nvSpPr>
          <p:cNvPr id="17411" name="Rectangle 8"/>
          <p:cNvSpPr>
            <a:spLocks noChangeArrowheads="1"/>
          </p:cNvSpPr>
          <p:nvPr/>
        </p:nvSpPr>
        <p:spPr bwMode="auto">
          <a:xfrm>
            <a:off x="333375" y="101600"/>
            <a:ext cx="6400800" cy="9144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600">
                <a:solidFill>
                  <a:schemeClr val="bg1"/>
                </a:solidFill>
                <a:latin typeface="Trebuchet MS" pitchFamily="34" charset="0"/>
              </a:rPr>
              <a:t>OUR MISSION AND OBJECTIVES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lum bright="34000" contrast="-60000"/>
          </a:blip>
          <a:srcRect/>
          <a:stretch>
            <a:fillRect/>
          </a:stretch>
        </p:blipFill>
        <p:spPr bwMode="auto">
          <a:xfrm>
            <a:off x="7162800" y="1066800"/>
            <a:ext cx="1981200" cy="5791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7010400" cy="990600"/>
          </a:xfrm>
          <a:prstGeom prst="rect">
            <a:avLst/>
          </a:prstGeom>
          <a:solidFill>
            <a:srgbClr val="14479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pic>
        <p:nvPicPr>
          <p:cNvPr id="6" name="Picture 5" descr="ilslogo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1" y="0"/>
            <a:ext cx="2057400" cy="1119311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7162800" cy="1143000"/>
          </a:xfrm>
          <a:prstGeom prst="rect">
            <a:avLst/>
          </a:prstGeom>
          <a:solidFill>
            <a:srgbClr val="14479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2286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MISSION &amp; OBJECTIVES</a:t>
            </a:r>
            <a:endParaRPr lang="en-US" sz="32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ChangeArrowheads="1"/>
          </p:cNvSpPr>
          <p:nvPr/>
        </p:nvSpPr>
        <p:spPr bwMode="auto">
          <a:xfrm>
            <a:off x="762000" y="101600"/>
            <a:ext cx="5257800" cy="7620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600">
                <a:solidFill>
                  <a:schemeClr val="bg1"/>
                </a:solidFill>
                <a:latin typeface="Trebuchet MS" pitchFamily="34" charset="0"/>
              </a:rPr>
              <a:t>CURRENT  FOCUS  AREAS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457200" y="2286000"/>
            <a:ext cx="6553200" cy="19309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28600" indent="-228600">
              <a:spcBef>
                <a:spcPts val="1375"/>
              </a:spcBef>
              <a:buClr>
                <a:srgbClr val="14479E"/>
              </a:buClr>
              <a:buSzPct val="100000"/>
              <a:buFont typeface="Arial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3200" b="1" dirty="0">
                <a:solidFill>
                  <a:srgbClr val="002060"/>
                </a:solidFill>
                <a:latin typeface="Garamond" pitchFamily="18" charset="0"/>
              </a:rPr>
              <a:t>TB and other Infectious Diseases </a:t>
            </a:r>
          </a:p>
          <a:p>
            <a:pPr marL="228600" indent="-228600">
              <a:spcBef>
                <a:spcPts val="1375"/>
              </a:spcBef>
              <a:buClr>
                <a:srgbClr val="14479E"/>
              </a:buClr>
              <a:buSzPct val="100000"/>
              <a:buFont typeface="Arial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3200" b="1" dirty="0">
                <a:solidFill>
                  <a:srgbClr val="002060"/>
                </a:solidFill>
                <a:latin typeface="Garamond" pitchFamily="18" charset="0"/>
              </a:rPr>
              <a:t>Diabetes and Obesity </a:t>
            </a:r>
          </a:p>
          <a:p>
            <a:pPr marL="228600" indent="-228600">
              <a:spcBef>
                <a:spcPts val="1375"/>
              </a:spcBef>
              <a:buClr>
                <a:srgbClr val="14479E"/>
              </a:buClr>
              <a:buSzPct val="100000"/>
              <a:buFont typeface="Arial" charset="0"/>
              <a:buChar char="•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GB" sz="3200" b="1" dirty="0" smtClean="0">
                <a:solidFill>
                  <a:srgbClr val="002060"/>
                </a:solidFill>
                <a:latin typeface="Garamond" pitchFamily="18" charset="0"/>
              </a:rPr>
              <a:t>Oncology  </a:t>
            </a:r>
            <a:endParaRPr lang="en-GB" sz="32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lum bright="50000" contrast="-70000"/>
          </a:blip>
          <a:srcRect/>
          <a:stretch>
            <a:fillRect/>
          </a:stretch>
        </p:blipFill>
        <p:spPr bwMode="auto">
          <a:xfrm>
            <a:off x="7162800" y="838200"/>
            <a:ext cx="1981200" cy="601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5" name="Picture 4" descr="ilslogo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1" y="0"/>
            <a:ext cx="2057400" cy="1119311"/>
          </a:xfrm>
          <a:prstGeom prst="rect">
            <a:avLst/>
          </a:prstGeom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7162800" cy="1143000"/>
          </a:xfrm>
          <a:prstGeom prst="rect">
            <a:avLst/>
          </a:prstGeom>
          <a:solidFill>
            <a:srgbClr val="14479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371600" y="2286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CURRENT  FOCUS  AREAS</a:t>
            </a:r>
            <a:endParaRPr lang="en-US" sz="32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ChangeArrowheads="1"/>
          </p:cNvSpPr>
          <p:nvPr/>
        </p:nvSpPr>
        <p:spPr bwMode="auto">
          <a:xfrm>
            <a:off x="304800" y="87313"/>
            <a:ext cx="6324600" cy="7620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600">
                <a:solidFill>
                  <a:schemeClr val="bg1"/>
                </a:solidFill>
                <a:latin typeface="Trebuchet MS" pitchFamily="34" charset="0"/>
              </a:rPr>
              <a:t>SCIENTIFIC LEADERSHIP @ ILS</a:t>
            </a: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1712844" y="2217528"/>
            <a:ext cx="7129463" cy="1628775"/>
          </a:xfrm>
          <a:prstGeom prst="rect">
            <a:avLst/>
          </a:prstGeom>
          <a:noFill/>
          <a:ln w="76200" cmpd="thickThin">
            <a:noFill/>
            <a:miter lim="800000"/>
            <a:headEnd/>
            <a:tailEnd/>
          </a:ln>
        </p:spPr>
        <p:txBody>
          <a:bodyPr lIns="137160" tIns="91440" rIns="137160" bIns="91440" anchor="ctr"/>
          <a:lstStyle/>
          <a:p>
            <a:r>
              <a:rPr lang="en-US" sz="1600" b="1" dirty="0">
                <a:solidFill>
                  <a:srgbClr val="002060"/>
                </a:solidFill>
              </a:rPr>
              <a:t>Prof. </a:t>
            </a:r>
            <a:r>
              <a:rPr lang="en-US" sz="1600" b="1" dirty="0" err="1">
                <a:solidFill>
                  <a:srgbClr val="002060"/>
                </a:solidFill>
              </a:rPr>
              <a:t>Goverdhan</a:t>
            </a:r>
            <a:r>
              <a:rPr lang="en-US" sz="1600" b="1" dirty="0">
                <a:solidFill>
                  <a:srgbClr val="002060"/>
                </a:solidFill>
              </a:rPr>
              <a:t> Mehta</a:t>
            </a:r>
            <a:r>
              <a:rPr lang="en-US" sz="1600" dirty="0">
                <a:solidFill>
                  <a:srgbClr val="002060"/>
                </a:solidFill>
              </a:rPr>
              <a:t>, FRS, Eli Lilly Chair Professor and Distinguished Research professor at ILS </a:t>
            </a:r>
          </a:p>
          <a:p>
            <a:r>
              <a:rPr lang="en-US" sz="1600" dirty="0" err="1">
                <a:solidFill>
                  <a:srgbClr val="002060"/>
                </a:solidFill>
              </a:rPr>
              <a:t>Bhatnagar</a:t>
            </a:r>
            <a:r>
              <a:rPr lang="en-US" sz="1600" dirty="0">
                <a:solidFill>
                  <a:srgbClr val="002060"/>
                </a:solidFill>
              </a:rPr>
              <a:t> Fellow and former director of the Indian Institute of Science,  </a:t>
            </a:r>
          </a:p>
          <a:p>
            <a:r>
              <a:rPr lang="en-US" sz="1600" dirty="0">
                <a:solidFill>
                  <a:srgbClr val="002060"/>
                </a:solidFill>
              </a:rPr>
              <a:t>Former vice chancellor of the University of Hyderabad. </a:t>
            </a:r>
          </a:p>
        </p:txBody>
      </p:sp>
      <p:pic>
        <p:nvPicPr>
          <p:cNvPr id="19460" name="Picture 20" descr="gm ph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244" y="2471528"/>
            <a:ext cx="1295400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9" descr="Dr. Syed E. Hasnain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265044" y="3843128"/>
            <a:ext cx="1331913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 Box 10"/>
          <p:cNvSpPr txBox="1">
            <a:spLocks noChangeArrowheads="1"/>
          </p:cNvSpPr>
          <p:nvPr/>
        </p:nvSpPr>
        <p:spPr bwMode="auto">
          <a:xfrm>
            <a:off x="1789044" y="3927266"/>
            <a:ext cx="6899275" cy="1349375"/>
          </a:xfrm>
          <a:prstGeom prst="rect">
            <a:avLst/>
          </a:prstGeom>
          <a:noFill/>
          <a:ln w="76200" cmpd="thickThin">
            <a:noFill/>
            <a:miter lim="800000"/>
            <a:headEnd/>
            <a:tailEnd/>
          </a:ln>
        </p:spPr>
        <p:txBody>
          <a:bodyPr lIns="137160" tIns="91440" rIns="137160" bIns="91440" anchor="ctr"/>
          <a:lstStyle/>
          <a:p>
            <a:r>
              <a:rPr lang="en-US" sz="1600" b="1">
                <a:solidFill>
                  <a:srgbClr val="002060"/>
                </a:solidFill>
              </a:rPr>
              <a:t>Prof. Seyed E Hasnain</a:t>
            </a:r>
          </a:p>
          <a:p>
            <a:r>
              <a:rPr lang="en-US" sz="1600">
                <a:solidFill>
                  <a:srgbClr val="002060"/>
                </a:solidFill>
              </a:rPr>
              <a:t>Vice Chancellor, University of Hyderabad  </a:t>
            </a:r>
          </a:p>
          <a:p>
            <a:r>
              <a:rPr lang="en-US" sz="1600">
                <a:solidFill>
                  <a:srgbClr val="002060"/>
                </a:solidFill>
              </a:rPr>
              <a:t>Distinguished Research Professor at ILS</a:t>
            </a:r>
            <a:endParaRPr lang="en-US" sz="1600">
              <a:solidFill>
                <a:srgbClr val="002060"/>
              </a:solidFill>
              <a:latin typeface="Courier New" pitchFamily="49" charset="0"/>
            </a:endParaRPr>
          </a:p>
          <a:p>
            <a:r>
              <a:rPr lang="en-US" sz="1600">
                <a:solidFill>
                  <a:srgbClr val="002060"/>
                </a:solidFill>
              </a:rPr>
              <a:t>First Indian to be awarded the prestigious </a:t>
            </a:r>
          </a:p>
          <a:p>
            <a:r>
              <a:rPr lang="en-US" sz="1600">
                <a:solidFill>
                  <a:srgbClr val="002060"/>
                </a:solidFill>
              </a:rPr>
              <a:t>Koch Prize in 2009</a:t>
            </a:r>
            <a:r>
              <a:rPr lang="en-US" sz="1600">
                <a:solidFill>
                  <a:srgbClr val="17365D"/>
                </a:solidFill>
              </a:rPr>
              <a:t> </a:t>
            </a:r>
            <a:endParaRPr lang="en-US" sz="1600"/>
          </a:p>
        </p:txBody>
      </p:sp>
      <p:pic>
        <p:nvPicPr>
          <p:cNvPr id="19463" name="Picture 11" descr="Prof. Dipankar Chatterji"/>
          <p:cNvPicPr>
            <a:picLocks noChangeAspect="1" noChangeArrowheads="1"/>
          </p:cNvPicPr>
          <p:nvPr/>
        </p:nvPicPr>
        <p:blipFill>
          <a:blip r:embed="rId5" r:link="rId6" cstate="print"/>
          <a:srcRect/>
          <a:stretch>
            <a:fillRect/>
          </a:stretch>
        </p:blipFill>
        <p:spPr bwMode="auto">
          <a:xfrm>
            <a:off x="341244" y="5367128"/>
            <a:ext cx="12192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Text Box 12"/>
          <p:cNvSpPr txBox="1">
            <a:spLocks noChangeArrowheads="1"/>
          </p:cNvSpPr>
          <p:nvPr/>
        </p:nvSpPr>
        <p:spPr bwMode="auto">
          <a:xfrm>
            <a:off x="1712844" y="5443328"/>
            <a:ext cx="7215188" cy="1352550"/>
          </a:xfrm>
          <a:prstGeom prst="rect">
            <a:avLst/>
          </a:prstGeom>
          <a:noFill/>
          <a:ln w="76200" cmpd="thickThin">
            <a:noFill/>
            <a:miter lim="800000"/>
            <a:headEnd/>
            <a:tailEnd/>
          </a:ln>
        </p:spPr>
        <p:txBody>
          <a:bodyPr lIns="137160" tIns="91440" rIns="137160" bIns="91440" anchor="ctr"/>
          <a:lstStyle/>
          <a:p>
            <a:r>
              <a:rPr lang="en-US" sz="1600" b="1">
                <a:solidFill>
                  <a:srgbClr val="002060"/>
                </a:solidFill>
              </a:rPr>
              <a:t>Prof . Dipankar Chaterji</a:t>
            </a:r>
          </a:p>
          <a:p>
            <a:pPr>
              <a:spcAft>
                <a:spcPts val="1000"/>
              </a:spcAft>
            </a:pPr>
            <a:r>
              <a:rPr lang="en-US" sz="1600">
                <a:solidFill>
                  <a:srgbClr val="002060"/>
                </a:solidFill>
              </a:rPr>
              <a:t>Astra Chair Professor at IISc, Bangalore,  and Distinguished Research Professor at ILS</a:t>
            </a:r>
          </a:p>
        </p:txBody>
      </p:sp>
      <p:pic>
        <p:nvPicPr>
          <p:cNvPr id="1946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1244" y="1252328"/>
            <a:ext cx="1295400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Text Box 4"/>
          <p:cNvSpPr txBox="1">
            <a:spLocks noChangeArrowheads="1"/>
          </p:cNvSpPr>
          <p:nvPr/>
        </p:nvSpPr>
        <p:spPr bwMode="auto">
          <a:xfrm>
            <a:off x="1736036" y="1524000"/>
            <a:ext cx="3886200" cy="382588"/>
          </a:xfrm>
          <a:prstGeom prst="rect">
            <a:avLst/>
          </a:prstGeom>
          <a:noFill/>
          <a:ln w="76200" cmpd="thickThin">
            <a:noFill/>
            <a:miter lim="800000"/>
            <a:headEnd/>
            <a:tailEnd/>
          </a:ln>
        </p:spPr>
        <p:txBody>
          <a:bodyPr lIns="137160" tIns="91440" rIns="137160" bIns="91440" anchor="ctr"/>
          <a:lstStyle/>
          <a:p>
            <a:r>
              <a:rPr lang="en-US" sz="1600" b="1" dirty="0">
                <a:solidFill>
                  <a:srgbClr val="002060"/>
                </a:solidFill>
              </a:rPr>
              <a:t>Prof . </a:t>
            </a:r>
            <a:r>
              <a:rPr lang="en-US" sz="1600" b="1" dirty="0" err="1">
                <a:solidFill>
                  <a:srgbClr val="002060"/>
                </a:solidFill>
              </a:rPr>
              <a:t>Javed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err="1">
                <a:solidFill>
                  <a:srgbClr val="002060"/>
                </a:solidFill>
              </a:rPr>
              <a:t>Iqbal</a:t>
            </a:r>
            <a:r>
              <a:rPr lang="en-US" sz="1600" b="1" dirty="0">
                <a:solidFill>
                  <a:srgbClr val="002060"/>
                </a:solidFill>
              </a:rPr>
              <a:t> , Director  ILS </a:t>
            </a:r>
            <a:endParaRPr lang="en-US" sz="1600" dirty="0"/>
          </a:p>
        </p:txBody>
      </p:sp>
      <p:pic>
        <p:nvPicPr>
          <p:cNvPr id="11" name="Picture 10" descr="ilslogo.bmp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086601" y="0"/>
            <a:ext cx="2057400" cy="1119311"/>
          </a:xfrm>
          <a:prstGeom prst="rect">
            <a:avLst/>
          </a:prstGeom>
        </p:spPr>
      </p:pic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0"/>
            <a:ext cx="7162800" cy="1143000"/>
          </a:xfrm>
          <a:prstGeom prst="rect">
            <a:avLst/>
          </a:prstGeom>
          <a:solidFill>
            <a:srgbClr val="14479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371600" y="2286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SCIENTIFIC  LEADERSHIP</a:t>
            </a:r>
            <a:endParaRPr lang="en-US" sz="32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/>
        </p:nvGraphicFramePr>
        <p:xfrm>
          <a:off x="0" y="1143000"/>
          <a:ext cx="9144000" cy="529190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49284"/>
                <a:gridCol w="2122716"/>
                <a:gridCol w="1387928"/>
                <a:gridCol w="3184072"/>
              </a:tblGrid>
              <a:tr h="33292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Team Member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Role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Years 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51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Prof.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Javed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Iqbal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Director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30+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IIT, Kanpur</a:t>
                      </a:r>
                    </a:p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RRL,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Trivandrum &amp; 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Reddy’s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5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Prof.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Prabhat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Arya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Chemical Biologist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25+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OICR,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Univ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of Ottawa,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NRC - Canada, McGill </a:t>
                      </a:r>
                      <a:r>
                        <a:rPr lang="en-US" sz="1400" b="1" baseline="0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Univ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, Cambridge </a:t>
                      </a:r>
                      <a:r>
                        <a:rPr lang="en-US" sz="1400" b="1" baseline="0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Univ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&amp; NCL, </a:t>
                      </a:r>
                      <a:r>
                        <a:rPr lang="en-US" sz="1400" b="1" baseline="0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Pune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5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Parimal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400" b="1" baseline="0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Mishra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Biologist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12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Reddy’s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&amp;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Wockardt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5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Manojit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Pal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Medicinal Chemist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14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Reddy’s &amp; Matrix Labs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5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Sreedhara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Voleti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CADD Specialist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9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UCB &amp; Ranbaxy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5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Prasenjit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Mitra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Biologist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5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Zydus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Cadila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5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Rajmohan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Poondra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Medicinal Chemist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8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Reddy’s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5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Kishore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Parsa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Biologist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1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Matrix Labs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5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Anil Kumar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Medicinal  Chemist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14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Satya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Sai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University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5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Devyani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Haldar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Biologist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6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NIH, Bethesda, MD, USA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5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Kiranam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Chatti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Biologist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4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Stony Brook, NY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655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Anil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Challa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Biologist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6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Ohio State University &amp; UCSD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7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 MS Reddy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Biologist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4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Univ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Manitoba, Yale 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71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Dr.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 Arvindh Shanmugam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Biologist / </a:t>
                      </a:r>
                      <a:r>
                        <a:rPr lang="en-US" sz="1400" b="1" dirty="0" err="1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Proj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. Mgt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9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Johns Hopkins</a:t>
                      </a:r>
                      <a:endParaRPr lang="en-US" sz="1400" b="1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64" name="Rectangle 7"/>
          <p:cNvSpPr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200" b="1">
                <a:solidFill>
                  <a:schemeClr val="bg1"/>
                </a:solidFill>
                <a:latin typeface="Trebuchet MS" pitchFamily="34" charset="0"/>
              </a:rPr>
              <a:t>SCIENTIFIC TEAM @ ILS</a:t>
            </a:r>
          </a:p>
        </p:txBody>
      </p:sp>
      <p:pic>
        <p:nvPicPr>
          <p:cNvPr id="4" name="Picture 3" descr="ilslog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1" y="0"/>
            <a:ext cx="2057400" cy="1119311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7162800" cy="1143000"/>
          </a:xfrm>
          <a:prstGeom prst="rect">
            <a:avLst/>
          </a:prstGeom>
          <a:solidFill>
            <a:srgbClr val="14479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71600" y="228600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 Scientific Team @ ILS </a:t>
            </a:r>
            <a:endParaRPr lang="en-US" sz="32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7620000" cy="609600"/>
          </a:xfrm>
          <a:prstGeom prst="rect">
            <a:avLst/>
          </a:prstGeo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4400">
                <a:solidFill>
                  <a:schemeClr val="bg1"/>
                </a:solidFill>
                <a:latin typeface="Trebuchet MS" pitchFamily="34" charset="0"/>
                <a:ea typeface="+mj-ea"/>
                <a:cs typeface="+mj-cs"/>
              </a:rPr>
              <a:t>SCIENTIFIC NETWORK of ILS</a:t>
            </a:r>
            <a:endParaRPr lang="en-US" sz="4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0" y="652463"/>
          <a:ext cx="9144000" cy="62056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87576"/>
                <a:gridCol w="2973962"/>
                <a:gridCol w="3282462"/>
              </a:tblGrid>
              <a:tr h="35604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SCIENTIST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Role @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 ILS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From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4559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Prof. SEYED E HASNAIN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Distinguished Research Professor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Robert Koch Prize Winner 2009, </a:t>
                      </a:r>
                    </a:p>
                    <a:p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VC, </a:t>
                      </a:r>
                      <a:r>
                        <a:rPr lang="en-US" sz="1100" b="1" baseline="0" dirty="0" err="1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Univ</a:t>
                      </a:r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of Hyderabad, </a:t>
                      </a:r>
                    </a:p>
                    <a:p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Adjunct Prof, JNCAS, Bangalore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Prof. GOVERDHAN MEHTA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Distinguished Research Professor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Eli Lilly Chair Professor, </a:t>
                      </a:r>
                    </a:p>
                    <a:p>
                      <a:r>
                        <a:rPr lang="en-US" sz="1100" b="1" baseline="0" dirty="0" err="1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IISc</a:t>
                      </a:r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, Bangalore 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Prof. DIPANKAR</a:t>
                      </a:r>
                      <a:r>
                        <a:rPr lang="en-US" sz="14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CHATTERJI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Distinguished Research Professor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ASTRA Chair Professor </a:t>
                      </a:r>
                    </a:p>
                    <a:p>
                      <a:r>
                        <a:rPr lang="en-US" sz="1100" b="1" dirty="0" err="1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IISc</a:t>
                      </a:r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, Bangalore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Prof. OILVER</a:t>
                      </a:r>
                      <a:r>
                        <a:rPr lang="en-US" sz="14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REISER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Adjunct Faculty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University of Regensburg, Germany 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Prof.</a:t>
                      </a:r>
                      <a:r>
                        <a:rPr lang="en-US" sz="14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ASHWINI NANGIA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Adjunct Faculty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University</a:t>
                      </a:r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of Hyderabad, Hyderabad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Dr. SANDEEP DUGAR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Adjunct</a:t>
                      </a:r>
                      <a:r>
                        <a:rPr lang="en-US" sz="14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Faculty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err="1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Sphaera</a:t>
                      </a:r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100" b="1" dirty="0" err="1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Pharma</a:t>
                      </a:r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, Singapore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55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Dr. SHIREEN VALI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Adjunct</a:t>
                      </a:r>
                      <a:r>
                        <a:rPr lang="en-US" sz="14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Faculty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err="1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Cellworks</a:t>
                      </a:r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Res. India</a:t>
                      </a:r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Ltd., Bangalore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Dr. </a:t>
                      </a:r>
                      <a:r>
                        <a:rPr lang="en-US" sz="1400" b="1" dirty="0" err="1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Nasreen</a:t>
                      </a:r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Z </a:t>
                      </a:r>
                      <a:r>
                        <a:rPr lang="en-US" sz="1400" b="1" dirty="0" err="1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Ehtesham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Visiting Research Scientist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Deputy Director, NIN, Hyderabad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Dr. B GOPALAN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Visiting Scientist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Orchid </a:t>
                      </a:r>
                      <a:r>
                        <a:rPr lang="en-US" sz="1100" b="1" dirty="0" err="1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Pharma</a:t>
                      </a:r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, Chennai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Dr. UDAY SAXENA</a:t>
                      </a:r>
                      <a:r>
                        <a:rPr lang="en-US" sz="14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Visiting Scientist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err="1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Kareus</a:t>
                      </a:r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Therapeutics, USA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Prof. UTPAL TATU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Visiting Scientist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Indian Institute of Sc., Bangalore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Dr. SANJEEV</a:t>
                      </a:r>
                      <a:r>
                        <a:rPr lang="en-US" sz="14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GALANDE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Visiting Scientist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Nat.</a:t>
                      </a:r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Centre for Cell Science,</a:t>
                      </a:r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</a:t>
                      </a:r>
                      <a:r>
                        <a:rPr lang="en-US" sz="1100" b="1" baseline="0" dirty="0" err="1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Pune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Dr. GOKHAN HOTAMISLIGIL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Collaborator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Harvard Medical School,</a:t>
                      </a:r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USA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Dr.</a:t>
                      </a:r>
                      <a:r>
                        <a:rPr lang="en-US" sz="14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CHRISTOPHER SCHOFIELD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Collaborator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Oxford</a:t>
                      </a:r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University, England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6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Prof. VS CHAUHAN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Collaborator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ICGEB, New Delhi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674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Dr. KANURI VS RAO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Collaborator</a:t>
                      </a:r>
                      <a:endParaRPr lang="en-US" sz="14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ICGEB,</a:t>
                      </a:r>
                      <a:r>
                        <a:rPr lang="en-US" sz="1100" b="1" baseline="0" dirty="0" smtClean="0">
                          <a:solidFill>
                            <a:srgbClr val="002E8A"/>
                          </a:solidFill>
                          <a:latin typeface="Trebuchet MS" pitchFamily="34" charset="0"/>
                        </a:rPr>
                        <a:t> New Delhi</a:t>
                      </a:r>
                      <a:endParaRPr lang="en-US" sz="1100" b="1" dirty="0">
                        <a:solidFill>
                          <a:srgbClr val="002E8A"/>
                        </a:solidFill>
                        <a:latin typeface="Trebuchet MS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3" descr="ilslog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1" y="1"/>
            <a:ext cx="2057400" cy="685799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7162800" cy="685800"/>
          </a:xfrm>
          <a:prstGeom prst="rect">
            <a:avLst/>
          </a:prstGeom>
          <a:solidFill>
            <a:srgbClr val="14479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18592" y="69576"/>
            <a:ext cx="48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</a:rPr>
              <a:t>SCIENTIFIC  Network of ILS </a:t>
            </a:r>
            <a:endParaRPr lang="en-US" sz="32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0" y="725424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62000" y="1524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lbertus Extra Bold" pitchFamily="34" charset="0"/>
              </a:rPr>
              <a:t>Investor Presentation</a:t>
            </a:r>
            <a:endParaRPr lang="en-US" sz="28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lbertus Extra Bold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8776" y="6500192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Diversified Risk free Investment Model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762000"/>
            <a:ext cx="784860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latin typeface="+mj-lt"/>
              </a:rPr>
              <a:t>CONCEPT  </a:t>
            </a:r>
          </a:p>
          <a:p>
            <a:pPr algn="ctr"/>
            <a:r>
              <a:rPr lang="en-US" sz="2400" b="1" cap="none" spc="50" dirty="0" smtClean="0">
                <a:ln w="11430"/>
                <a:solidFill>
                  <a:srgbClr val="C00000"/>
                </a:solidFill>
                <a:latin typeface="+mj-lt"/>
              </a:rPr>
              <a:t>&amp;  </a:t>
            </a:r>
          </a:p>
          <a:p>
            <a:pPr algn="ctr"/>
            <a:r>
              <a:rPr lang="en-US" sz="2400" b="1" spc="50" dirty="0" smtClean="0">
                <a:ln w="11430"/>
                <a:solidFill>
                  <a:srgbClr val="C00000"/>
                </a:solidFill>
                <a:latin typeface="+mj-lt"/>
                <a:cs typeface="Times New Roman" pitchFamily="18" charset="0"/>
              </a:rPr>
              <a:t>Formation of SPINOUT Technologies --- &gt; COMPANIES</a:t>
            </a:r>
            <a:endParaRPr lang="en-US" sz="24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1981200"/>
            <a:ext cx="8001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2060"/>
                </a:solidFill>
                <a:latin typeface="Arial Rounded MT Bold" pitchFamily="34" charset="0"/>
              </a:rPr>
              <a:t>Over a Period of  last 4 Years of operations ILS has carried out cutting-edge research and it has identified highly Innovative Niche technologies coming out of its in-house research. These technologies have great market potential as they would fit nicely in the portfolio of a big and mid-size Pharmaceutical company. The big-</a:t>
            </a:r>
            <a:r>
              <a:rPr lang="en-US" sz="2000" dirty="0" err="1" smtClean="0">
                <a:solidFill>
                  <a:srgbClr val="002060"/>
                </a:solidFill>
                <a:latin typeface="Arial Rounded MT Bold" pitchFamily="34" charset="0"/>
              </a:rPr>
              <a:t>Pharma</a:t>
            </a:r>
            <a:r>
              <a:rPr lang="en-US" sz="2000" dirty="0" smtClean="0">
                <a:solidFill>
                  <a:srgbClr val="002060"/>
                </a:solidFill>
                <a:latin typeface="Arial Rounded MT Bold" pitchFamily="34" charset="0"/>
              </a:rPr>
              <a:t> model has failed and they will have to now rely on innovation being carried out at academia and start-up companies.</a:t>
            </a:r>
          </a:p>
          <a:p>
            <a:endParaRPr lang="en-US" sz="2000" dirty="0" smtClean="0">
              <a:solidFill>
                <a:srgbClr val="002060"/>
              </a:solidFill>
              <a:latin typeface="Arial Rounded MT Bold" pitchFamily="34" charset="0"/>
            </a:endParaRPr>
          </a:p>
          <a:p>
            <a:r>
              <a:rPr lang="en-US" sz="2000" dirty="0" smtClean="0">
                <a:solidFill>
                  <a:srgbClr val="002060"/>
                </a:solidFill>
                <a:latin typeface="Arial Rounded MT Bold" pitchFamily="34" charset="0"/>
              </a:rPr>
              <a:t>As ILS is a Section 25 Company , it has started a venture arm  named </a:t>
            </a:r>
            <a:r>
              <a:rPr lang="en-US" sz="2000" dirty="0" err="1" smtClean="0">
                <a:solidFill>
                  <a:srgbClr val="C00000"/>
                </a:solidFill>
                <a:latin typeface="Arial Rounded MT Bold" pitchFamily="34" charset="0"/>
              </a:rPr>
              <a:t>IQgen</a:t>
            </a:r>
            <a:r>
              <a:rPr lang="en-US" sz="2000" dirty="0" smtClean="0">
                <a:solidFill>
                  <a:srgbClr val="C00000"/>
                </a:solidFill>
                <a:latin typeface="Arial Rounded MT Bold" pitchFamily="34" charset="0"/>
              </a:rPr>
              <a:t> LIFE SCIENCES PVT.LTD</a:t>
            </a:r>
            <a:r>
              <a:rPr lang="en-US" sz="2000" dirty="0" smtClean="0">
                <a:solidFill>
                  <a:srgbClr val="002060"/>
                </a:solidFill>
                <a:latin typeface="Arial Rounded MT Bold" pitchFamily="34" charset="0"/>
              </a:rPr>
              <a:t>. ,  to spin out technologies  in the form of start-up Companies which shall be incubated within ILS  and can later  go on to become independent  stand alone companies .</a:t>
            </a:r>
            <a:endParaRPr lang="en-US" sz="2000" dirty="0">
              <a:solidFill>
                <a:srgbClr val="00206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1504</Words>
  <Application>Microsoft Office PowerPoint</Application>
  <PresentationFormat>On-screen Show (4:3)</PresentationFormat>
  <Paragraphs>280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ManishV</dc:creator>
  <cp:lastModifiedBy>JIqbal</cp:lastModifiedBy>
  <cp:revision>31</cp:revision>
  <dcterms:created xsi:type="dcterms:W3CDTF">2011-06-11T05:04:45Z</dcterms:created>
  <dcterms:modified xsi:type="dcterms:W3CDTF">2019-02-20T10:47:03Z</dcterms:modified>
</cp:coreProperties>
</file>