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8" r:id="rId3"/>
    <p:sldMasterId id="2147483720" r:id="rId4"/>
    <p:sldMasterId id="2147483732" r:id="rId5"/>
    <p:sldMasterId id="2147483744" r:id="rId6"/>
    <p:sldMasterId id="2147483756" r:id="rId7"/>
    <p:sldMasterId id="2147483769" r:id="rId8"/>
    <p:sldMasterId id="2147483781" r:id="rId9"/>
    <p:sldMasterId id="2147483794" r:id="rId10"/>
    <p:sldMasterId id="2147483806" r:id="rId11"/>
  </p:sldMasterIdLst>
  <p:notesMasterIdLst>
    <p:notesMasterId r:id="rId65"/>
  </p:notesMasterIdLst>
  <p:sldIdLst>
    <p:sldId id="468" r:id="rId12"/>
    <p:sldId id="826" r:id="rId13"/>
    <p:sldId id="515" r:id="rId14"/>
    <p:sldId id="516" r:id="rId15"/>
    <p:sldId id="517" r:id="rId16"/>
    <p:sldId id="496" r:id="rId17"/>
    <p:sldId id="497" r:id="rId18"/>
    <p:sldId id="498" r:id="rId19"/>
    <p:sldId id="467" r:id="rId20"/>
    <p:sldId id="513" r:id="rId21"/>
    <p:sldId id="502" r:id="rId22"/>
    <p:sldId id="784" r:id="rId23"/>
    <p:sldId id="785" r:id="rId24"/>
    <p:sldId id="814" r:id="rId25"/>
    <p:sldId id="816" r:id="rId26"/>
    <p:sldId id="810" r:id="rId27"/>
    <p:sldId id="607" r:id="rId28"/>
    <p:sldId id="815" r:id="rId29"/>
    <p:sldId id="817" r:id="rId30"/>
    <p:sldId id="786" r:id="rId31"/>
    <p:sldId id="822" r:id="rId32"/>
    <p:sldId id="670" r:id="rId33"/>
    <p:sldId id="639" r:id="rId34"/>
    <p:sldId id="257" r:id="rId35"/>
    <p:sldId id="821" r:id="rId36"/>
    <p:sldId id="659" r:id="rId37"/>
    <p:sldId id="790" r:id="rId38"/>
    <p:sldId id="528" r:id="rId39"/>
    <p:sldId id="529" r:id="rId40"/>
    <p:sldId id="530" r:id="rId41"/>
    <p:sldId id="532" r:id="rId42"/>
    <p:sldId id="506" r:id="rId43"/>
    <p:sldId id="509" r:id="rId44"/>
    <p:sldId id="547" r:id="rId45"/>
    <p:sldId id="534" r:id="rId46"/>
    <p:sldId id="535" r:id="rId47"/>
    <p:sldId id="536" r:id="rId48"/>
    <p:sldId id="537" r:id="rId49"/>
    <p:sldId id="474" r:id="rId50"/>
    <p:sldId id="510" r:id="rId51"/>
    <p:sldId id="478" r:id="rId52"/>
    <p:sldId id="479" r:id="rId53"/>
    <p:sldId id="718" r:id="rId54"/>
    <p:sldId id="404" r:id="rId55"/>
    <p:sldId id="545" r:id="rId56"/>
    <p:sldId id="539" r:id="rId57"/>
    <p:sldId id="495" r:id="rId58"/>
    <p:sldId id="540" r:id="rId59"/>
    <p:sldId id="544" r:id="rId60"/>
    <p:sldId id="823" r:id="rId61"/>
    <p:sldId id="824" r:id="rId62"/>
    <p:sldId id="825" r:id="rId63"/>
    <p:sldId id="538"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K" initials="R" lastIdx="9" clrIdx="0"/>
  <p:cmAuthor id="1" name="Anurag Kumar" initials="AK"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C5BA"/>
    <a:srgbClr val="003399"/>
    <a:srgbClr val="000066"/>
    <a:srgbClr val="000099"/>
    <a:srgbClr val="0033CC"/>
    <a:srgbClr val="3366FF"/>
    <a:srgbClr val="FF9E01"/>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90" autoAdjust="0"/>
    <p:restoredTop sz="94660"/>
  </p:normalViewPr>
  <p:slideViewPr>
    <p:cSldViewPr>
      <p:cViewPr varScale="1">
        <p:scale>
          <a:sx n="55" d="100"/>
          <a:sy n="55" d="100"/>
        </p:scale>
        <p:origin x="554" y="34"/>
      </p:cViewPr>
      <p:guideLst>
        <p:guide orient="horz" pos="2160"/>
        <p:guide pos="3840"/>
      </p:guideLst>
    </p:cSldViewPr>
  </p:slideViewPr>
  <p:notesTextViewPr>
    <p:cViewPr>
      <p:scale>
        <a:sx n="100" d="100"/>
        <a:sy n="100" d="100"/>
      </p:scale>
      <p:origin x="0" y="0"/>
    </p:cViewPr>
  </p:notesTextViewPr>
  <p:sorterViewPr>
    <p:cViewPr>
      <p:scale>
        <a:sx n="67" d="100"/>
        <a:sy n="6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solidFill>
                  <a:srgbClr val="014587"/>
                </a:solidFill>
              </a:defRPr>
            </a:pPr>
            <a:r>
              <a:rPr lang="en-US" b="1" dirty="0">
                <a:solidFill>
                  <a:srgbClr val="014587"/>
                </a:solidFill>
              </a:rPr>
              <a:t>FACULTY MEMBERS</a:t>
            </a:r>
          </a:p>
        </c:rich>
      </c:tx>
      <c:overlay val="0"/>
    </c:title>
    <c:autoTitleDeleted val="0"/>
    <c:plotArea>
      <c:layout>
        <c:manualLayout>
          <c:layoutTarget val="inner"/>
          <c:xMode val="edge"/>
          <c:yMode val="edge"/>
          <c:x val="0.15364615683100999"/>
          <c:y val="0.233723103404401"/>
          <c:w val="0.49038527944329102"/>
          <c:h val="0.62168104954486703"/>
        </c:manualLayout>
      </c:layout>
      <c:doughnutChart>
        <c:varyColors val="1"/>
        <c:ser>
          <c:idx val="0"/>
          <c:order val="0"/>
          <c:tx>
            <c:strRef>
              <c:f>Sheet1!$B$1</c:f>
              <c:strCache>
                <c:ptCount val="1"/>
                <c:pt idx="0">
                  <c:v>Division</c:v>
                </c:pt>
              </c:strCache>
            </c:strRef>
          </c:tx>
          <c:dPt>
            <c:idx val="0"/>
            <c:bubble3D val="0"/>
            <c:extLst>
              <c:ext xmlns:c16="http://schemas.microsoft.com/office/drawing/2014/chart" uri="{C3380CC4-5D6E-409C-BE32-E72D297353CC}">
                <c16:uniqueId val="{00000000-F6A3-4537-B8FE-FB2DAD5F6B44}"/>
              </c:ext>
            </c:extLst>
          </c:dPt>
          <c:dPt>
            <c:idx val="1"/>
            <c:bubble3D val="0"/>
            <c:extLst>
              <c:ext xmlns:c16="http://schemas.microsoft.com/office/drawing/2014/chart" uri="{C3380CC4-5D6E-409C-BE32-E72D297353CC}">
                <c16:uniqueId val="{00000001-F6A3-4537-B8FE-FB2DAD5F6B44}"/>
              </c:ext>
            </c:extLst>
          </c:dPt>
          <c:dPt>
            <c:idx val="2"/>
            <c:bubble3D val="0"/>
            <c:extLst>
              <c:ext xmlns:c16="http://schemas.microsoft.com/office/drawing/2014/chart" uri="{C3380CC4-5D6E-409C-BE32-E72D297353CC}">
                <c16:uniqueId val="{00000002-F6A3-4537-B8FE-FB2DAD5F6B44}"/>
              </c:ext>
            </c:extLst>
          </c:dPt>
          <c:dPt>
            <c:idx val="3"/>
            <c:bubble3D val="0"/>
            <c:extLst>
              <c:ext xmlns:c16="http://schemas.microsoft.com/office/drawing/2014/chart" uri="{C3380CC4-5D6E-409C-BE32-E72D297353CC}">
                <c16:uniqueId val="{00000003-F6A3-4537-B8FE-FB2DAD5F6B44}"/>
              </c:ext>
            </c:extLst>
          </c:dPt>
          <c:dPt>
            <c:idx val="4"/>
            <c:bubble3D val="0"/>
            <c:extLst>
              <c:ext xmlns:c16="http://schemas.microsoft.com/office/drawing/2014/chart" uri="{C3380CC4-5D6E-409C-BE32-E72D297353CC}">
                <c16:uniqueId val="{00000004-F6A3-4537-B8FE-FB2DAD5F6B44}"/>
              </c:ext>
            </c:extLst>
          </c:dPt>
          <c:dPt>
            <c:idx val="5"/>
            <c:bubble3D val="0"/>
            <c:extLst>
              <c:ext xmlns:c16="http://schemas.microsoft.com/office/drawing/2014/chart" uri="{C3380CC4-5D6E-409C-BE32-E72D297353CC}">
                <c16:uniqueId val="{00000005-F6A3-4537-B8FE-FB2DAD5F6B44}"/>
              </c:ext>
            </c:extLst>
          </c:dPt>
          <c:dLbls>
            <c:dLbl>
              <c:idx val="0"/>
              <c:tx>
                <c:rich>
                  <a:bodyPr/>
                  <a:lstStyle/>
                  <a:p>
                    <a:r>
                      <a:rPr lang="en-US" dirty="0"/>
                      <a:t>71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A3-4537-B8FE-FB2DAD5F6B44}"/>
                </c:ext>
              </c:extLst>
            </c:dLbl>
            <c:dLbl>
              <c:idx val="1"/>
              <c:tx>
                <c:rich>
                  <a:bodyPr/>
                  <a:lstStyle/>
                  <a:p>
                    <a:r>
                      <a:rPr lang="en-US" dirty="0"/>
                      <a:t>40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A3-4537-B8FE-FB2DAD5F6B44}"/>
                </c:ext>
              </c:extLst>
            </c:dLbl>
            <c:dLbl>
              <c:idx val="2"/>
              <c:tx>
                <c:rich>
                  <a:bodyPr/>
                  <a:lstStyle/>
                  <a:p>
                    <a:r>
                      <a:rPr lang="en-US" dirty="0"/>
                      <a:t>77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A3-4537-B8FE-FB2DAD5F6B44}"/>
                </c:ext>
              </c:extLst>
            </c:dLbl>
            <c:dLbl>
              <c:idx val="3"/>
              <c:tx>
                <c:rich>
                  <a:bodyPr/>
                  <a:lstStyle/>
                  <a:p>
                    <a:r>
                      <a:rPr lang="en-US" dirty="0"/>
                      <a:t>31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A3-4537-B8FE-FB2DAD5F6B44}"/>
                </c:ext>
              </c:extLst>
            </c:dLbl>
            <c:dLbl>
              <c:idx val="4"/>
              <c:tx>
                <c:rich>
                  <a:bodyPr/>
                  <a:lstStyle/>
                  <a:p>
                    <a:r>
                      <a:rPr lang="en-US" dirty="0"/>
                      <a:t>126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A3-4537-B8FE-FB2DAD5F6B44}"/>
                </c:ext>
              </c:extLst>
            </c:dLbl>
            <c:spPr>
              <a:noFill/>
              <a:ln w="25329">
                <a:noFill/>
              </a:ln>
            </c:spPr>
            <c:txPr>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Sheet1!$A$2:$A$7</c:f>
              <c:strCache>
                <c:ptCount val="6"/>
                <c:pt idx="0">
                  <c:v>Biological Sciences</c:v>
                </c:pt>
                <c:pt idx="1">
                  <c:v>Chemical Sciences</c:v>
                </c:pt>
                <c:pt idx="2">
                  <c:v>Electrical, Electronics, and Computer Sciences</c:v>
                </c:pt>
                <c:pt idx="3">
                  <c:v>Interdisciplinary Research</c:v>
                </c:pt>
                <c:pt idx="4">
                  <c:v>Mechanical Sciences</c:v>
                </c:pt>
                <c:pt idx="5">
                  <c:v>Physical &amp; Mathematical Sciences</c:v>
                </c:pt>
              </c:strCache>
            </c:strRef>
          </c:cat>
          <c:val>
            <c:numRef>
              <c:f>Sheet1!$B$2:$B$7</c:f>
              <c:numCache>
                <c:formatCode>General</c:formatCode>
                <c:ptCount val="6"/>
                <c:pt idx="0">
                  <c:v>78</c:v>
                </c:pt>
                <c:pt idx="1">
                  <c:v>51</c:v>
                </c:pt>
                <c:pt idx="2">
                  <c:v>78</c:v>
                </c:pt>
                <c:pt idx="3">
                  <c:v>32</c:v>
                </c:pt>
                <c:pt idx="4">
                  <c:v>119</c:v>
                </c:pt>
                <c:pt idx="5">
                  <c:v>73</c:v>
                </c:pt>
              </c:numCache>
            </c:numRef>
          </c:val>
          <c:extLst>
            <c:ext xmlns:c16="http://schemas.microsoft.com/office/drawing/2014/chart" uri="{C3380CC4-5D6E-409C-BE32-E72D297353CC}">
              <c16:uniqueId val="{00000006-F6A3-4537-B8FE-FB2DAD5F6B44}"/>
            </c:ext>
          </c:extLst>
        </c:ser>
        <c:dLbls>
          <c:showLegendKey val="0"/>
          <c:showVal val="0"/>
          <c:showCatName val="0"/>
          <c:showSerName val="0"/>
          <c:showPercent val="0"/>
          <c:showBubbleSize val="0"/>
          <c:showLeaderLines val="0"/>
        </c:dLbls>
        <c:firstSliceAng val="0"/>
        <c:holeSize val="50"/>
      </c:doughnutChart>
      <c:spPr>
        <a:noFill/>
        <a:ln w="25329">
          <a:noFill/>
        </a:ln>
      </c:spPr>
    </c:plotArea>
    <c:legend>
      <c:legendPos val="r"/>
      <c:layout>
        <c:manualLayout>
          <c:xMode val="edge"/>
          <c:yMode val="edge"/>
          <c:x val="0.58207723943083556"/>
          <c:y val="0.15360099570260932"/>
          <c:w val="0.40736803206458394"/>
          <c:h val="0.80033120680058145"/>
        </c:manualLayout>
      </c:layout>
      <c:overlay val="0"/>
      <c:txPr>
        <a:bodyPr/>
        <a:lstStyle/>
        <a:p>
          <a:pPr>
            <a:defRPr sz="1400" b="1">
              <a:solidFill>
                <a:srgbClr val="014587"/>
              </a:solidFill>
            </a:defRPr>
          </a:pPr>
          <a:endParaRPr lang="en-US"/>
        </a:p>
      </c:txPr>
    </c:legend>
    <c:plotVisOnly val="1"/>
    <c:dispBlanksAs val="gap"/>
    <c:showDLblsOverMax val="0"/>
  </c:chart>
  <c:txPr>
    <a:bodyPr/>
    <a:lstStyle/>
    <a:p>
      <a:pPr>
        <a:defRPr sz="1795"/>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Nature 2012</a:t>
            </a:r>
          </a:p>
        </c:rich>
      </c:tx>
      <c:layout>
        <c:manualLayout>
          <c:xMode val="edge"/>
          <c:yMode val="edge"/>
          <c:x val="0.22202331181387727"/>
          <c:y val="2.6236070092863294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37.3333333333333</c:v>
                </c:pt>
                <c:pt idx="1">
                  <c:v>53.257142857142902</c:v>
                </c:pt>
                <c:pt idx="2">
                  <c:v>58.714285714285701</c:v>
                </c:pt>
                <c:pt idx="3">
                  <c:v>57.82</c:v>
                </c:pt>
                <c:pt idx="4">
                  <c:v>85.704545454545496</c:v>
                </c:pt>
                <c:pt idx="5">
                  <c:v>62.428571428571402</c:v>
                </c:pt>
                <c:pt idx="6">
                  <c:v>83.424242424242394</c:v>
                </c:pt>
                <c:pt idx="7">
                  <c:v>73.696969696969703</c:v>
                </c:pt>
                <c:pt idx="8">
                  <c:v>98.068965517241395</c:v>
                </c:pt>
                <c:pt idx="9">
                  <c:v>87.2173913043478</c:v>
                </c:pt>
                <c:pt idx="10">
                  <c:v>100.846153846154</c:v>
                </c:pt>
                <c:pt idx="11">
                  <c:v>74.8125</c:v>
                </c:pt>
                <c:pt idx="12">
                  <c:v>88</c:v>
                </c:pt>
                <c:pt idx="13">
                  <c:v>95.307692307692307</c:v>
                </c:pt>
                <c:pt idx="14">
                  <c:v>104.888888888889</c:v>
                </c:pt>
                <c:pt idx="15">
                  <c:v>112.888888888889</c:v>
                </c:pt>
              </c:numCache>
            </c:numRef>
          </c:val>
          <c:extLst>
            <c:ext xmlns:c16="http://schemas.microsoft.com/office/drawing/2014/chart" uri="{C3380CC4-5D6E-409C-BE32-E72D297353CC}">
              <c16:uniqueId val="{00000000-C2DF-4399-AAB8-7A1C50B2BC30}"/>
            </c:ext>
          </c:extLst>
        </c:ser>
        <c:dLbls>
          <c:showLegendKey val="0"/>
          <c:showVal val="0"/>
          <c:showCatName val="0"/>
          <c:showSerName val="0"/>
          <c:showPercent val="0"/>
          <c:showBubbleSize val="0"/>
        </c:dLbls>
        <c:gapWidth val="100"/>
        <c:overlap val="-24"/>
        <c:axId val="188164736"/>
        <c:axId val="188182912"/>
      </c:barChart>
      <c:catAx>
        <c:axId val="18816473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8182912"/>
        <c:crosses val="autoZero"/>
        <c:auto val="1"/>
        <c:lblAlgn val="ctr"/>
        <c:lblOffset val="100"/>
        <c:noMultiLvlLbl val="0"/>
      </c:catAx>
      <c:valAx>
        <c:axId val="18818291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816473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PRL 2012</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2">
                <a:lumMod val="60000"/>
                <a:lumOff val="40000"/>
              </a:schemeClr>
            </a:solidFill>
            <a:ln>
              <a:noFill/>
            </a:ln>
            <a:effectLst>
              <a:outerShdw blurRad="57150" dist="19050" dir="5400000" algn="ctr" rotWithShape="0">
                <a:srgbClr val="000000">
                  <a:alpha val="63000"/>
                </a:srgbClr>
              </a:outerShdw>
            </a:effectLst>
          </c:spPr>
          <c:invertIfNegative val="0"/>
          <c:cat>
            <c:numRef>
              <c:f>Sheet1!$A$2:$A$16</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Sheet1!$B$2:$B$16</c:f>
              <c:numCache>
                <c:formatCode>0.0</c:formatCode>
                <c:ptCount val="15"/>
                <c:pt idx="0">
                  <c:v>12.081081081081081</c:v>
                </c:pt>
                <c:pt idx="1">
                  <c:v>14.821666666666667</c:v>
                </c:pt>
                <c:pt idx="2">
                  <c:v>15.693460490463215</c:v>
                </c:pt>
                <c:pt idx="3">
                  <c:v>16.832012678288432</c:v>
                </c:pt>
                <c:pt idx="4">
                  <c:v>19.170483460559797</c:v>
                </c:pt>
                <c:pt idx="5">
                  <c:v>20.588028169014084</c:v>
                </c:pt>
                <c:pt idx="6">
                  <c:v>18.565000000000001</c:v>
                </c:pt>
                <c:pt idx="7">
                  <c:v>19.405063291139239</c:v>
                </c:pt>
                <c:pt idx="8">
                  <c:v>28.116504854368934</c:v>
                </c:pt>
                <c:pt idx="9">
                  <c:v>18.962962962962962</c:v>
                </c:pt>
                <c:pt idx="10">
                  <c:v>22.463768115942027</c:v>
                </c:pt>
                <c:pt idx="11">
                  <c:v>23.65</c:v>
                </c:pt>
                <c:pt idx="12">
                  <c:v>22.272727272727273</c:v>
                </c:pt>
                <c:pt idx="13">
                  <c:v>29.2</c:v>
                </c:pt>
                <c:pt idx="14">
                  <c:v>18.899999999999999</c:v>
                </c:pt>
              </c:numCache>
            </c:numRef>
          </c:val>
          <c:extLst>
            <c:ext xmlns:c16="http://schemas.microsoft.com/office/drawing/2014/chart" uri="{C3380CC4-5D6E-409C-BE32-E72D297353CC}">
              <c16:uniqueId val="{00000000-4E1A-433B-9F17-D7617A5A2A7F}"/>
            </c:ext>
          </c:extLst>
        </c:ser>
        <c:dLbls>
          <c:showLegendKey val="0"/>
          <c:showVal val="0"/>
          <c:showCatName val="0"/>
          <c:showSerName val="0"/>
          <c:showPercent val="0"/>
          <c:showBubbleSize val="0"/>
        </c:dLbls>
        <c:gapWidth val="100"/>
        <c:overlap val="-24"/>
        <c:axId val="188305408"/>
        <c:axId val="188306944"/>
      </c:barChart>
      <c:catAx>
        <c:axId val="18830540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8306944"/>
        <c:crosses val="autoZero"/>
        <c:auto val="1"/>
        <c:lblAlgn val="ctr"/>
        <c:lblOffset val="100"/>
        <c:noMultiLvlLbl val="0"/>
      </c:catAx>
      <c:valAx>
        <c:axId val="188306944"/>
        <c:scaling>
          <c:orientation val="minMax"/>
        </c:scaling>
        <c:delete val="0"/>
        <c:axPos val="l"/>
        <c:majorGridlines>
          <c:spPr>
            <a:ln w="9525" cap="flat" cmpd="sng" algn="ctr">
              <a:solidFill>
                <a:schemeClr val="lt1">
                  <a:lumMod val="95000"/>
                  <a:alpha val="1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8305408"/>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IEEE</a:t>
            </a:r>
            <a:r>
              <a:rPr lang="en-US" baseline="0" dirty="0"/>
              <a:t> EDL</a:t>
            </a:r>
            <a:r>
              <a:rPr lang="en-US" dirty="0"/>
              <a:t> 2012</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4">
                <a:lumMod val="40000"/>
                <a:lumOff val="60000"/>
              </a:schemeClr>
            </a:solidFill>
            <a:ln>
              <a:noFill/>
            </a:ln>
            <a:effectLst>
              <a:outerShdw blurRad="57150" dist="19050" dir="5400000" algn="ctr" rotWithShape="0">
                <a:srgbClr val="000000">
                  <a:alpha val="63000"/>
                </a:srgbClr>
              </a:outerShdw>
            </a:effectLst>
          </c:spPr>
          <c:invertIfNegative val="0"/>
          <c:cat>
            <c:numRef>
              <c:f>Sheet1!$A$2:$A$16</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Sheet1!$B$2:$B$16</c:f>
              <c:numCache>
                <c:formatCode>General</c:formatCode>
                <c:ptCount val="15"/>
                <c:pt idx="0">
                  <c:v>1.4444399999999999</c:v>
                </c:pt>
                <c:pt idx="1">
                  <c:v>8.2857099999999999</c:v>
                </c:pt>
                <c:pt idx="2">
                  <c:v>7.6455700000000002</c:v>
                </c:pt>
                <c:pt idx="3">
                  <c:v>7.4523799999999998</c:v>
                </c:pt>
                <c:pt idx="4">
                  <c:v>6.4302299999999999</c:v>
                </c:pt>
                <c:pt idx="5">
                  <c:v>6.8644100000000003</c:v>
                </c:pt>
                <c:pt idx="6">
                  <c:v>6.32653</c:v>
                </c:pt>
                <c:pt idx="7">
                  <c:v>8.1999999999999993</c:v>
                </c:pt>
                <c:pt idx="8">
                  <c:v>8.2333300000000005</c:v>
                </c:pt>
                <c:pt idx="9">
                  <c:v>8.5454500000000007</c:v>
                </c:pt>
                <c:pt idx="10">
                  <c:v>7.1764700000000001</c:v>
                </c:pt>
                <c:pt idx="11">
                  <c:v>7.6428599999999998</c:v>
                </c:pt>
                <c:pt idx="12">
                  <c:v>14.75</c:v>
                </c:pt>
                <c:pt idx="13">
                  <c:v>11.75</c:v>
                </c:pt>
                <c:pt idx="14">
                  <c:v>16.66667</c:v>
                </c:pt>
              </c:numCache>
            </c:numRef>
          </c:val>
          <c:extLst>
            <c:ext xmlns:c16="http://schemas.microsoft.com/office/drawing/2014/chart" uri="{C3380CC4-5D6E-409C-BE32-E72D297353CC}">
              <c16:uniqueId val="{00000000-57E8-41A5-9DCA-856A2AEECAE8}"/>
            </c:ext>
          </c:extLst>
        </c:ser>
        <c:dLbls>
          <c:showLegendKey val="0"/>
          <c:showVal val="0"/>
          <c:showCatName val="0"/>
          <c:showSerName val="0"/>
          <c:showPercent val="0"/>
          <c:showBubbleSize val="0"/>
        </c:dLbls>
        <c:gapWidth val="100"/>
        <c:overlap val="-24"/>
        <c:axId val="188667008"/>
        <c:axId val="188668544"/>
      </c:barChart>
      <c:catAx>
        <c:axId val="18866700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8668544"/>
        <c:crosses val="autoZero"/>
        <c:auto val="1"/>
        <c:lblAlgn val="ctr"/>
        <c:lblOffset val="100"/>
        <c:noMultiLvlLbl val="0"/>
      </c:catAx>
      <c:valAx>
        <c:axId val="18866854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8667008"/>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dirty="0"/>
              <a:t>% of papers</a:t>
            </a:r>
            <a:r>
              <a:rPr lang="en-US" baseline="0" dirty="0"/>
              <a:t> with other institutions, and </a:t>
            </a:r>
            <a:r>
              <a:rPr lang="en-US" dirty="0"/>
              <a:t>2009 – 2012 (CWTS Leiden ranking) </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Sheet1!$A$2:$A$11</c:f>
              <c:strCache>
                <c:ptCount val="10"/>
                <c:pt idx="0">
                  <c:v>Stanford (1)</c:v>
                </c:pt>
                <c:pt idx="1">
                  <c:v>Harvard (2)</c:v>
                </c:pt>
                <c:pt idx="2">
                  <c:v>MIT (4)</c:v>
                </c:pt>
                <c:pt idx="3">
                  <c:v>Princeton (13)</c:v>
                </c:pt>
                <c:pt idx="4">
                  <c:v>Caltech (14)</c:v>
                </c:pt>
                <c:pt idx="5">
                  <c:v>Cambridge (19)</c:v>
                </c:pt>
                <c:pt idx="6">
                  <c:v>ETH Zurich (24)</c:v>
                </c:pt>
                <c:pt idx="7">
                  <c:v>Oxford (47)</c:v>
                </c:pt>
                <c:pt idx="9">
                  <c:v>IISc Bangalore (146)</c:v>
                </c:pt>
              </c:strCache>
            </c:strRef>
          </c:cat>
          <c:val>
            <c:numRef>
              <c:f>Sheet1!$B$2:$B$11</c:f>
              <c:numCache>
                <c:formatCode>General</c:formatCode>
                <c:ptCount val="10"/>
                <c:pt idx="0">
                  <c:v>75.599999999999994</c:v>
                </c:pt>
                <c:pt idx="1">
                  <c:v>85.3</c:v>
                </c:pt>
                <c:pt idx="2">
                  <c:v>73.900000000000006</c:v>
                </c:pt>
                <c:pt idx="3">
                  <c:v>79.2</c:v>
                </c:pt>
                <c:pt idx="4">
                  <c:v>83.7</c:v>
                </c:pt>
                <c:pt idx="5">
                  <c:v>77.599999999999994</c:v>
                </c:pt>
                <c:pt idx="6">
                  <c:v>74.599999999999994</c:v>
                </c:pt>
                <c:pt idx="7">
                  <c:v>79.8</c:v>
                </c:pt>
                <c:pt idx="9">
                  <c:v>55.8</c:v>
                </c:pt>
              </c:numCache>
            </c:numRef>
          </c:val>
          <c:extLst>
            <c:ext xmlns:c16="http://schemas.microsoft.com/office/drawing/2014/chart" uri="{C3380CC4-5D6E-409C-BE32-E72D297353CC}">
              <c16:uniqueId val="{00000000-DF37-4129-9148-A4FF804C7E61}"/>
            </c:ext>
          </c:extLst>
        </c:ser>
        <c:dLbls>
          <c:dLblPos val="inEnd"/>
          <c:showLegendKey val="0"/>
          <c:showVal val="1"/>
          <c:showCatName val="0"/>
          <c:showSerName val="0"/>
          <c:showPercent val="0"/>
          <c:showBubbleSize val="0"/>
        </c:dLbls>
        <c:gapWidth val="41"/>
        <c:axId val="188876288"/>
        <c:axId val="188895616"/>
      </c:barChart>
      <c:catAx>
        <c:axId val="1888762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effectLst/>
                <a:latin typeface="+mn-lt"/>
                <a:ea typeface="+mn-ea"/>
                <a:cs typeface="+mn-cs"/>
              </a:defRPr>
            </a:pPr>
            <a:endParaRPr lang="en-US"/>
          </a:p>
        </c:txPr>
        <c:crossAx val="188895616"/>
        <c:crosses val="autoZero"/>
        <c:auto val="1"/>
        <c:lblAlgn val="ctr"/>
        <c:lblOffset val="100"/>
        <c:noMultiLvlLbl val="0"/>
      </c:catAx>
      <c:valAx>
        <c:axId val="188895616"/>
        <c:scaling>
          <c:orientation val="minMax"/>
          <c:max val="100"/>
          <c:min val="0"/>
        </c:scaling>
        <c:delete val="1"/>
        <c:axPos val="l"/>
        <c:numFmt formatCode="General" sourceLinked="1"/>
        <c:majorTickMark val="none"/>
        <c:minorTickMark val="none"/>
        <c:tickLblPos val="nextTo"/>
        <c:crossAx val="188876288"/>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CC1562-CDD6-4FCC-B50C-41B23E4BD618}" type="datetimeFigureOut">
              <a:rPr lang="en-US" smtClean="0"/>
              <a:pPr/>
              <a:t>19-Feb-19</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CCA289-BBB7-4944-B98B-A5A109783242}" type="slidenum">
              <a:rPr lang="en-IN" smtClean="0"/>
              <a:pPr/>
              <a:t>‹#›</a:t>
            </a:fld>
            <a:endParaRPr lang="en-IN"/>
          </a:p>
        </p:txBody>
      </p:sp>
    </p:spTree>
    <p:extLst>
      <p:ext uri="{BB962C8B-B14F-4D97-AF65-F5344CB8AC3E}">
        <p14:creationId xmlns:p14="http://schemas.microsoft.com/office/powerpoint/2010/main" val="4236932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hape 198"/>
          <p:cNvSpPr>
            <a:spLocks noGrp="1" noRot="1" noChangeAspect="1"/>
          </p:cNvSpPr>
          <p:nvPr>
            <p:ph type="sldImg"/>
          </p:nvPr>
        </p:nvSpPr>
        <p:spPr>
          <a:xfrm>
            <a:off x="381000" y="685800"/>
            <a:ext cx="6096000" cy="3429000"/>
          </a:xfrm>
          <a:ln/>
        </p:spPr>
      </p:sp>
      <p:sp>
        <p:nvSpPr>
          <p:cNvPr id="33794" name="Shape 199"/>
          <p:cNvSpPr>
            <a:spLocks noGrp="1"/>
          </p:cNvSpPr>
          <p:nvPr>
            <p:ph type="body" sz="quarter" idx="1"/>
          </p:nvPr>
        </p:nvSpPr>
        <p:spPr>
          <a:ln/>
        </p:spPr>
        <p:txBody>
          <a:bodyPr/>
          <a:lstStyle/>
          <a:p>
            <a:pPr eaLnBrk="1" hangingPunct="1">
              <a:spcBef>
                <a:spcPct val="0"/>
              </a:spcBef>
            </a:pPr>
            <a:r>
              <a:rPr lang="en-US" dirty="0">
                <a:solidFill>
                  <a:srgbClr val="000000"/>
                </a:solidFill>
                <a:latin typeface="Helvetica Neue" charset="0"/>
              </a:rPr>
              <a:t>Positioning IISC as a global Institution was the vision and mandate set by our founder and this vision and target guides us today too</a:t>
            </a:r>
          </a:p>
        </p:txBody>
      </p:sp>
    </p:spTree>
    <p:extLst>
      <p:ext uri="{BB962C8B-B14F-4D97-AF65-F5344CB8AC3E}">
        <p14:creationId xmlns:p14="http://schemas.microsoft.com/office/powerpoint/2010/main" val="2152926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hape 198"/>
          <p:cNvSpPr>
            <a:spLocks noGrp="1" noRot="1" noChangeAspect="1"/>
          </p:cNvSpPr>
          <p:nvPr>
            <p:ph type="sldImg"/>
          </p:nvPr>
        </p:nvSpPr>
        <p:spPr>
          <a:xfrm>
            <a:off x="381000" y="685800"/>
            <a:ext cx="6096000" cy="3429000"/>
          </a:xfrm>
          <a:ln/>
        </p:spPr>
      </p:sp>
      <p:sp>
        <p:nvSpPr>
          <p:cNvPr id="33794" name="Shape 199"/>
          <p:cNvSpPr>
            <a:spLocks noGrp="1"/>
          </p:cNvSpPr>
          <p:nvPr>
            <p:ph type="body" sz="quarter" idx="1"/>
          </p:nvPr>
        </p:nvSpPr>
        <p:spPr>
          <a:ln/>
        </p:spPr>
        <p:txBody>
          <a:bodyPr/>
          <a:lstStyle/>
          <a:p>
            <a:pPr eaLnBrk="1" hangingPunct="1">
              <a:spcBef>
                <a:spcPct val="0"/>
              </a:spcBef>
            </a:pPr>
            <a:r>
              <a:rPr lang="en-US" dirty="0">
                <a:solidFill>
                  <a:srgbClr val="000000"/>
                </a:solidFill>
                <a:latin typeface="Helvetica Neue" charset="0"/>
              </a:rPr>
              <a:t>Positioning IISC as a global Institution was the vision and mandate set by our founder and this vision and target guides us today too</a:t>
            </a:r>
          </a:p>
        </p:txBody>
      </p:sp>
    </p:spTree>
    <p:extLst>
      <p:ext uri="{BB962C8B-B14F-4D97-AF65-F5344CB8AC3E}">
        <p14:creationId xmlns:p14="http://schemas.microsoft.com/office/powerpoint/2010/main" val="3301578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A289-BBB7-4944-B98B-A5A109783242}" type="slidenum">
              <a:rPr kumimoji="0" lang="en-IN"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IN"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7368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5143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1879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381000" y="685800"/>
            <a:ext cx="6096000" cy="3429000"/>
          </a:xfrm>
        </p:spPr>
      </p:sp>
      <p:sp>
        <p:nvSpPr>
          <p:cNvPr id="100355" name="Notes Placeholder 2"/>
          <p:cNvSpPr>
            <a:spLocks noGrp="1"/>
          </p:cNvSpPr>
          <p:nvPr>
            <p:ph type="body" idx="1"/>
          </p:nvPr>
        </p:nvSpPr>
        <p:spPr/>
        <p:txBody>
          <a:bodyPr/>
          <a:lstStyle/>
          <a:p>
            <a:endParaRPr lang="en-IN" altLang="en-US" dirty="0"/>
          </a:p>
        </p:txBody>
      </p:sp>
      <p:sp>
        <p:nvSpPr>
          <p:cNvPr id="4" name="Slide Number Placeholder 3"/>
          <p:cNvSpPr>
            <a:spLocks noGrp="1"/>
          </p:cNvSpPr>
          <p:nvPr>
            <p:ph type="sldNum" sz="quarter" idx="4294967295"/>
          </p:nvPr>
        </p:nvSpPr>
        <p:spPr>
          <a:xfrm>
            <a:off x="0" y="0"/>
            <a:ext cx="0" cy="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7AD3F8-C5E7-43CD-87E9-1BF9F82A8C7F}" type="slidenum">
              <a:rPr kumimoji="0" lang="en-IN" sz="13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IN"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4442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4369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2928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0876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A289-BBB7-4944-B98B-A5A109783242}" type="slidenum">
              <a:rPr kumimoji="0" lang="en-IN"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IN"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3371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381000" y="685800"/>
            <a:ext cx="6096000" cy="3429000"/>
          </a:xfrm>
        </p:spPr>
      </p:sp>
      <p:sp>
        <p:nvSpPr>
          <p:cNvPr id="100355" name="Notes Placeholder 2"/>
          <p:cNvSpPr>
            <a:spLocks noGrp="1"/>
          </p:cNvSpPr>
          <p:nvPr>
            <p:ph type="body" idx="1"/>
          </p:nvPr>
        </p:nvSpPr>
        <p:spPr/>
        <p:txBody>
          <a:bodyPr/>
          <a:lstStyle/>
          <a:p>
            <a:endParaRPr lang="en-IN" altLang="en-US" dirty="0"/>
          </a:p>
        </p:txBody>
      </p:sp>
      <p:sp>
        <p:nvSpPr>
          <p:cNvPr id="4" name="Slide Number Placeholder 3"/>
          <p:cNvSpPr>
            <a:spLocks noGrp="1"/>
          </p:cNvSpPr>
          <p:nvPr>
            <p:ph type="sldNum" sz="quarter" idx="4294967295"/>
          </p:nvPr>
        </p:nvSpPr>
        <p:spPr>
          <a:xfrm>
            <a:off x="0" y="0"/>
            <a:ext cx="0" cy="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7AD3F8-C5E7-43CD-87E9-1BF9F82A8C7F}" type="slidenum">
              <a:rPr kumimoji="0" lang="en-IN" sz="13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IN"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3929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6"/>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6"/>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19-Feb-19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686351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IN"/>
          </a:p>
        </p:txBody>
      </p:sp>
      <p:sp>
        <p:nvSpPr>
          <p:cNvPr id="3" name="Table Placeholder 2"/>
          <p:cNvSpPr>
            <a:spLocks noGrp="1"/>
          </p:cNvSpPr>
          <p:nvPr>
            <p:ph type="tbl" idx="1"/>
          </p:nvPr>
        </p:nvSpPr>
        <p:spPr>
          <a:xfrm>
            <a:off x="609600" y="1600206"/>
            <a:ext cx="10972800" cy="4525963"/>
          </a:xfrm>
        </p:spPr>
        <p:txBody>
          <a:bodyPr/>
          <a:lstStyle/>
          <a:p>
            <a:pPr lvl="0"/>
            <a:endParaRPr lang="en-IN" noProof="0"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Nonlinear Photonics and High Power Lasers Laboratory, CeNSE, IISc</a:t>
            </a:r>
          </a:p>
        </p:txBody>
      </p:sp>
      <p:sp>
        <p:nvSpPr>
          <p:cNvPr id="5" name="Rectangle 6"/>
          <p:cNvSpPr>
            <a:spLocks noGrp="1" noChangeArrowheads="1"/>
          </p:cNvSpPr>
          <p:nvPr>
            <p:ph type="sldNum" sz="quarter" idx="11"/>
          </p:nvPr>
        </p:nvSpPr>
        <p:spPr>
          <a:ln/>
        </p:spPr>
        <p:txBody>
          <a:bodyPr/>
          <a:lstStyle>
            <a:lvl1pPr>
              <a:defRPr/>
            </a:lvl1pPr>
          </a:lstStyle>
          <a:p>
            <a:pPr>
              <a:defRPr/>
            </a:pPr>
            <a:fld id="{91CE0E79-C47B-4C33-B7A1-2CBB8A2A0284}" type="slidenum">
              <a:rPr lang="en-US"/>
              <a:pPr>
                <a:defRPr/>
              </a:pPr>
              <a:t>‹#›</a:t>
            </a:fld>
            <a:endParaRPr lang="en-US" dirty="0"/>
          </a:p>
        </p:txBody>
      </p:sp>
    </p:spTree>
    <p:extLst>
      <p:ext uri="{BB962C8B-B14F-4D97-AF65-F5344CB8AC3E}">
        <p14:creationId xmlns:p14="http://schemas.microsoft.com/office/powerpoint/2010/main" val="22994994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E6EFD70D-D780-44F0-A52D-C834289D95A8}" type="datetimeFigureOut">
              <a:rPr lang="en-IN" smtClean="0"/>
              <a:t>19-02-2019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DB16290-52B4-4014-9656-EFB96CDB0ECD}" type="slidenum">
              <a:rPr lang="en-IN" smtClean="0"/>
              <a:t>‹#›</a:t>
            </a:fld>
            <a:endParaRPr lang="en-IN"/>
          </a:p>
        </p:txBody>
      </p:sp>
    </p:spTree>
    <p:extLst>
      <p:ext uri="{BB962C8B-B14F-4D97-AF65-F5344CB8AC3E}">
        <p14:creationId xmlns:p14="http://schemas.microsoft.com/office/powerpoint/2010/main" val="38457046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6EFD70D-D780-44F0-A52D-C834289D95A8}" type="datetimeFigureOut">
              <a:rPr lang="en-IN" smtClean="0"/>
              <a:t>19-02-2019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DB16290-52B4-4014-9656-EFB96CDB0ECD}" type="slidenum">
              <a:rPr lang="en-IN" smtClean="0"/>
              <a:t>‹#›</a:t>
            </a:fld>
            <a:endParaRPr lang="en-IN"/>
          </a:p>
        </p:txBody>
      </p:sp>
    </p:spTree>
    <p:extLst>
      <p:ext uri="{BB962C8B-B14F-4D97-AF65-F5344CB8AC3E}">
        <p14:creationId xmlns:p14="http://schemas.microsoft.com/office/powerpoint/2010/main" val="429047486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EFD70D-D780-44F0-A52D-C834289D95A8}" type="datetimeFigureOut">
              <a:rPr lang="en-IN" smtClean="0"/>
              <a:t>19-02-2019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DB16290-52B4-4014-9656-EFB96CDB0ECD}" type="slidenum">
              <a:rPr lang="en-IN" smtClean="0"/>
              <a:t>‹#›</a:t>
            </a:fld>
            <a:endParaRPr lang="en-IN"/>
          </a:p>
        </p:txBody>
      </p:sp>
    </p:spTree>
    <p:extLst>
      <p:ext uri="{BB962C8B-B14F-4D97-AF65-F5344CB8AC3E}">
        <p14:creationId xmlns:p14="http://schemas.microsoft.com/office/powerpoint/2010/main" val="368893416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E6EFD70D-D780-44F0-A52D-C834289D95A8}" type="datetimeFigureOut">
              <a:rPr lang="en-IN" smtClean="0"/>
              <a:t>19-02-2019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DB16290-52B4-4014-9656-EFB96CDB0ECD}" type="slidenum">
              <a:rPr lang="en-IN" smtClean="0"/>
              <a:t>‹#›</a:t>
            </a:fld>
            <a:endParaRPr lang="en-IN"/>
          </a:p>
        </p:txBody>
      </p:sp>
    </p:spTree>
    <p:extLst>
      <p:ext uri="{BB962C8B-B14F-4D97-AF65-F5344CB8AC3E}">
        <p14:creationId xmlns:p14="http://schemas.microsoft.com/office/powerpoint/2010/main" val="14842884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E6EFD70D-D780-44F0-A52D-C834289D95A8}" type="datetimeFigureOut">
              <a:rPr lang="en-IN" smtClean="0"/>
              <a:t>19-02-2019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DB16290-52B4-4014-9656-EFB96CDB0ECD}" type="slidenum">
              <a:rPr lang="en-IN" smtClean="0"/>
              <a:t>‹#›</a:t>
            </a:fld>
            <a:endParaRPr lang="en-IN"/>
          </a:p>
        </p:txBody>
      </p:sp>
    </p:spTree>
    <p:extLst>
      <p:ext uri="{BB962C8B-B14F-4D97-AF65-F5344CB8AC3E}">
        <p14:creationId xmlns:p14="http://schemas.microsoft.com/office/powerpoint/2010/main" val="5389289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E6EFD70D-D780-44F0-A52D-C834289D95A8}" type="datetimeFigureOut">
              <a:rPr lang="en-IN" smtClean="0"/>
              <a:t>19-02-2019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DB16290-52B4-4014-9656-EFB96CDB0ECD}" type="slidenum">
              <a:rPr lang="en-IN" smtClean="0"/>
              <a:t>‹#›</a:t>
            </a:fld>
            <a:endParaRPr lang="en-IN"/>
          </a:p>
        </p:txBody>
      </p:sp>
    </p:spTree>
    <p:extLst>
      <p:ext uri="{BB962C8B-B14F-4D97-AF65-F5344CB8AC3E}">
        <p14:creationId xmlns:p14="http://schemas.microsoft.com/office/powerpoint/2010/main" val="48200148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FD70D-D780-44F0-A52D-C834289D95A8}" type="datetimeFigureOut">
              <a:rPr lang="en-IN" smtClean="0"/>
              <a:t>19-02-2019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DB16290-52B4-4014-9656-EFB96CDB0ECD}" type="slidenum">
              <a:rPr lang="en-IN" smtClean="0"/>
              <a:t>‹#›</a:t>
            </a:fld>
            <a:endParaRPr lang="en-IN"/>
          </a:p>
        </p:txBody>
      </p:sp>
    </p:spTree>
    <p:extLst>
      <p:ext uri="{BB962C8B-B14F-4D97-AF65-F5344CB8AC3E}">
        <p14:creationId xmlns:p14="http://schemas.microsoft.com/office/powerpoint/2010/main" val="421986555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EFD70D-D780-44F0-A52D-C834289D95A8}" type="datetimeFigureOut">
              <a:rPr lang="en-IN" smtClean="0"/>
              <a:t>19-02-2019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DB16290-52B4-4014-9656-EFB96CDB0ECD}" type="slidenum">
              <a:rPr lang="en-IN" smtClean="0"/>
              <a:t>‹#›</a:t>
            </a:fld>
            <a:endParaRPr lang="en-IN"/>
          </a:p>
        </p:txBody>
      </p:sp>
    </p:spTree>
    <p:extLst>
      <p:ext uri="{BB962C8B-B14F-4D97-AF65-F5344CB8AC3E}">
        <p14:creationId xmlns:p14="http://schemas.microsoft.com/office/powerpoint/2010/main" val="387292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EFD70D-D780-44F0-A52D-C834289D95A8}" type="datetimeFigureOut">
              <a:rPr lang="en-IN" smtClean="0"/>
              <a:t>19-02-2019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DB16290-52B4-4014-9656-EFB96CDB0ECD}" type="slidenum">
              <a:rPr lang="en-IN" smtClean="0"/>
              <a:t>‹#›</a:t>
            </a:fld>
            <a:endParaRPr lang="en-IN"/>
          </a:p>
        </p:txBody>
      </p:sp>
    </p:spTree>
    <p:extLst>
      <p:ext uri="{BB962C8B-B14F-4D97-AF65-F5344CB8AC3E}">
        <p14:creationId xmlns:p14="http://schemas.microsoft.com/office/powerpoint/2010/main" val="22900672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6EFD70D-D780-44F0-A52D-C834289D95A8}" type="datetimeFigureOut">
              <a:rPr lang="en-IN" smtClean="0"/>
              <a:t>19-02-2019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DB16290-52B4-4014-9656-EFB96CDB0ECD}" type="slidenum">
              <a:rPr lang="en-IN" smtClean="0"/>
              <a:t>‹#›</a:t>
            </a:fld>
            <a:endParaRPr lang="en-IN"/>
          </a:p>
        </p:txBody>
      </p:sp>
    </p:spTree>
    <p:extLst>
      <p:ext uri="{BB962C8B-B14F-4D97-AF65-F5344CB8AC3E}">
        <p14:creationId xmlns:p14="http://schemas.microsoft.com/office/powerpoint/2010/main" val="5601958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6EFD70D-D780-44F0-A52D-C834289D95A8}" type="datetimeFigureOut">
              <a:rPr lang="en-IN" smtClean="0"/>
              <a:t>19-02-2019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DB16290-52B4-4014-9656-EFB96CDB0ECD}" type="slidenum">
              <a:rPr lang="en-IN" smtClean="0"/>
              <a:t>‹#›</a:t>
            </a:fld>
            <a:endParaRPr lang="en-IN"/>
          </a:p>
        </p:txBody>
      </p:sp>
    </p:spTree>
    <p:extLst>
      <p:ext uri="{BB962C8B-B14F-4D97-AF65-F5344CB8AC3E}">
        <p14:creationId xmlns:p14="http://schemas.microsoft.com/office/powerpoint/2010/main" val="45713776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01228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639762"/>
          </a:xfrm>
        </p:spPr>
        <p:txBody>
          <a:bodyPr>
            <a:normAutofit/>
          </a:bodyPr>
          <a:lstStyle>
            <a:lvl1pPr>
              <a:defRPr sz="3200" b="1"/>
            </a:lvl1pPr>
          </a:lstStyle>
          <a:p>
            <a:r>
              <a:rPr lang="en-US" dirty="0"/>
              <a:t>Click to edit Master title style</a:t>
            </a:r>
          </a:p>
        </p:txBody>
      </p:sp>
      <p:sp>
        <p:nvSpPr>
          <p:cNvPr id="3" name="Content Placeholder 2"/>
          <p:cNvSpPr>
            <a:spLocks noGrp="1"/>
          </p:cNvSpPr>
          <p:nvPr>
            <p:ph idx="1" hasCustomPrompt="1"/>
          </p:nvPr>
        </p:nvSpPr>
        <p:spPr>
          <a:xfrm>
            <a:off x="203200" y="1143001"/>
            <a:ext cx="11887200" cy="4953000"/>
          </a:xfrm>
        </p:spPr>
        <p:txBody>
          <a:bodyPr/>
          <a:lstStyle>
            <a:lvl1pPr>
              <a:defRPr sz="2800"/>
            </a:lvl1pPr>
            <a:lvl2pPr>
              <a:defRPr sz="2400">
                <a:solidFill>
                  <a:srgbClr val="C00000"/>
                </a:solidFill>
              </a:defRPr>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223368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20DA-2AB9-410B-9F09-36FC71A8DB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58EB35-F828-4192-9EB2-B27F354D72CC}"/>
              </a:ext>
            </a:extLst>
          </p:cNvPr>
          <p:cNvSpPr>
            <a:spLocks noGrp="1"/>
          </p:cNvSpPr>
          <p:nvPr>
            <p:ph type="dt" sz="half" idx="10"/>
          </p:nvPr>
        </p:nvSpPr>
        <p:spPr/>
        <p:txBody>
          <a:bodyPr/>
          <a:lstStyle/>
          <a:p>
            <a:fld id="{1D8BD707-D9CF-40AE-B4C6-C98DA3205C09}" type="datetimeFigureOut">
              <a:rPr lang="en-US" smtClean="0"/>
              <a:pPr/>
              <a:t>19-Feb-19</a:t>
            </a:fld>
            <a:endParaRPr lang="en-US"/>
          </a:p>
        </p:txBody>
      </p:sp>
      <p:sp>
        <p:nvSpPr>
          <p:cNvPr id="4" name="Footer Placeholder 3">
            <a:extLst>
              <a:ext uri="{FF2B5EF4-FFF2-40B4-BE49-F238E27FC236}">
                <a16:creationId xmlns:a16="http://schemas.microsoft.com/office/drawing/2014/main" id="{B0CA66BA-2256-4F51-B9E6-76192091E7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E4E669-E667-444E-8C6F-4C89190BE71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90107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517107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19-Feb-19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14837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9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19-Feb-19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4467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19-Feb-19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2928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213882B-4F3E-9848-938B-CF44F520DB38}" type="datetimeFigureOut">
              <a:rPr lang="en-US" smtClean="0">
                <a:solidFill>
                  <a:prstClr val="black">
                    <a:tint val="75000"/>
                  </a:prstClr>
                </a:solidFill>
              </a:rPr>
              <a:pPr/>
              <a:t>19-Feb-19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6F0A854-FCAA-F34E-85D3-F4A96E2A6A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7584959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19-Feb-19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0287058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19-Feb-19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4299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19-Feb-19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062429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620907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0019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13882B-4F3E-9848-938B-CF44F520DB38}" type="datetimeFigureOut">
              <a:rPr lang="en-US" smtClean="0">
                <a:solidFill>
                  <a:prstClr val="black">
                    <a:tint val="75000"/>
                  </a:prstClr>
                </a:solidFill>
              </a:rPr>
              <a:pPr/>
              <a:t>19-Feb-19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6F0A854-FCAA-F34E-85D3-F4A96E2A6A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78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13882B-4F3E-9848-938B-CF44F520DB38}" type="datetimeFigureOut">
              <a:rPr lang="en-US" smtClean="0">
                <a:solidFill>
                  <a:prstClr val="black">
                    <a:tint val="75000"/>
                  </a:prstClr>
                </a:solidFill>
              </a:rPr>
              <a:pPr/>
              <a:t>19-Feb-19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6F0A854-FCAA-F34E-85D3-F4A96E2A6A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84061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213882B-4F3E-9848-938B-CF44F520DB38}" type="datetimeFigureOut">
              <a:rPr lang="en-US" smtClean="0">
                <a:solidFill>
                  <a:prstClr val="black">
                    <a:tint val="75000"/>
                  </a:prstClr>
                </a:solidFill>
              </a:rPr>
              <a:pPr/>
              <a:t>19-Feb-19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6F0A854-FCAA-F34E-85D3-F4A96E2A6A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65579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213882B-4F3E-9848-938B-CF44F520DB38}" type="datetimeFigureOut">
              <a:rPr lang="en-US" smtClean="0">
                <a:solidFill>
                  <a:prstClr val="black">
                    <a:tint val="75000"/>
                  </a:prstClr>
                </a:solidFill>
              </a:rPr>
              <a:pPr/>
              <a:t>19-Feb-19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6F0A854-FCAA-F34E-85D3-F4A96E2A6A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5439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213882B-4F3E-9848-938B-CF44F520DB38}" type="datetimeFigureOut">
              <a:rPr lang="en-US" smtClean="0">
                <a:solidFill>
                  <a:prstClr val="black">
                    <a:tint val="75000"/>
                  </a:prstClr>
                </a:solidFill>
              </a:rPr>
              <a:pPr/>
              <a:t>19-Feb-19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6F0A854-FCAA-F34E-85D3-F4A96E2A6A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74666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13882B-4F3E-9848-938B-CF44F520DB38}" type="datetimeFigureOut">
              <a:rPr lang="en-US" smtClean="0">
                <a:solidFill>
                  <a:prstClr val="black">
                    <a:tint val="75000"/>
                  </a:prstClr>
                </a:solidFill>
              </a:rPr>
              <a:pPr/>
              <a:t>19-Feb-19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6F0A854-FCAA-F34E-85D3-F4A96E2A6A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42236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13882B-4F3E-9848-938B-CF44F520DB38}" type="datetimeFigureOut">
              <a:rPr lang="en-US" smtClean="0">
                <a:solidFill>
                  <a:prstClr val="black">
                    <a:tint val="75000"/>
                  </a:prstClr>
                </a:solidFill>
              </a:rPr>
              <a:pPr/>
              <a:t>19-Feb-19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6F0A854-FCAA-F34E-85D3-F4A96E2A6A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60401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792162"/>
          </a:xfrm>
        </p:spPr>
        <p:txBody>
          <a:bodyPr>
            <a:normAutofit/>
          </a:bodyPr>
          <a:lstStyle>
            <a:lvl1pPr>
              <a:defRPr sz="3200" b="1"/>
            </a:lvl1pPr>
          </a:lstStyle>
          <a:p>
            <a:r>
              <a:rPr lang="en-US" dirty="0"/>
              <a:t>Click to edit Master title style</a:t>
            </a:r>
          </a:p>
        </p:txBody>
      </p:sp>
      <p:sp>
        <p:nvSpPr>
          <p:cNvPr id="3" name="Content Placeholder 2"/>
          <p:cNvSpPr>
            <a:spLocks noGrp="1"/>
          </p:cNvSpPr>
          <p:nvPr>
            <p:ph idx="1"/>
          </p:nvPr>
        </p:nvSpPr>
        <p:spPr>
          <a:xfrm>
            <a:off x="304800" y="1143000"/>
            <a:ext cx="11582400" cy="5029200"/>
          </a:xfrm>
        </p:spPr>
        <p:txBody>
          <a:bodyPr>
            <a:normAutofit/>
          </a:bodyPr>
          <a:lstStyle>
            <a:lvl1pPr>
              <a:defRPr sz="2800"/>
            </a:lvl1pPr>
            <a:lvl2pPr>
              <a:defRPr sz="2400">
                <a:solidFill>
                  <a:srgbClr val="C00000"/>
                </a:solidFill>
              </a:defRPr>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13882B-4F3E-9848-938B-CF44F520DB38}" type="datetimeFigureOut">
              <a:rPr lang="en-US" smtClean="0">
                <a:solidFill>
                  <a:prstClr val="black">
                    <a:tint val="75000"/>
                  </a:prstClr>
                </a:solidFill>
              </a:rPr>
              <a:pPr/>
              <a:t>19-Feb-19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6F0A854-FCAA-F34E-85D3-F4A96E2A6A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8042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13882B-4F3E-9848-938B-CF44F520DB38}" type="datetimeFigureOut">
              <a:rPr lang="en-US" smtClean="0">
                <a:solidFill>
                  <a:prstClr val="black">
                    <a:tint val="75000"/>
                  </a:prstClr>
                </a:solidFill>
              </a:rPr>
              <a:pPr/>
              <a:t>19-Feb-19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6F0A854-FCAA-F34E-85D3-F4A96E2A6A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60249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13882B-4F3E-9848-938B-CF44F520DB38}" type="datetimeFigureOut">
              <a:rPr lang="en-US" smtClean="0">
                <a:solidFill>
                  <a:prstClr val="black">
                    <a:tint val="75000"/>
                  </a:prstClr>
                </a:solidFill>
              </a:rPr>
              <a:pPr/>
              <a:t>19-Feb-19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6F0A854-FCAA-F34E-85D3-F4A96E2A6A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08232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213882B-4F3E-9848-938B-CF44F520DB38}" type="datetimeFigureOut">
              <a:rPr lang="en-US">
                <a:solidFill>
                  <a:prstClr val="black">
                    <a:tint val="75000"/>
                  </a:prstClr>
                </a:solidFill>
              </a:rPr>
              <a:pPr/>
              <a:t>19-Feb-19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6F0A854-FCAA-F34E-85D3-F4A96E2A6AD6}"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54013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13882B-4F3E-9848-938B-CF44F520DB38}" type="datetimeFigureOut">
              <a:rPr lang="en-US">
                <a:solidFill>
                  <a:prstClr val="black">
                    <a:tint val="75000"/>
                  </a:prstClr>
                </a:solidFill>
              </a:rPr>
              <a:pPr/>
              <a:t>19-Feb-19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6F0A854-FCAA-F34E-85D3-F4A96E2A6AD6}"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397905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13882B-4F3E-9848-938B-CF44F520DB38}" type="datetimeFigureOut">
              <a:rPr lang="en-US">
                <a:solidFill>
                  <a:prstClr val="black">
                    <a:tint val="75000"/>
                  </a:prstClr>
                </a:solidFill>
              </a:rPr>
              <a:pPr/>
              <a:t>19-Feb-19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6F0A854-FCAA-F34E-85D3-F4A96E2A6AD6}"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1617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213882B-4F3E-9848-938B-CF44F520DB38}" type="datetimeFigureOut">
              <a:rPr lang="en-US">
                <a:solidFill>
                  <a:prstClr val="black">
                    <a:tint val="75000"/>
                  </a:prstClr>
                </a:solidFill>
              </a:rPr>
              <a:pPr/>
              <a:t>19-Feb-19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6F0A854-FCAA-F34E-85D3-F4A96E2A6AD6}"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7698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213882B-4F3E-9848-938B-CF44F520DB38}" type="datetimeFigureOut">
              <a:rPr lang="en-US">
                <a:solidFill>
                  <a:prstClr val="black">
                    <a:tint val="75000"/>
                  </a:prstClr>
                </a:solidFill>
              </a:rPr>
              <a:pPr/>
              <a:t>19-Feb-19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6F0A854-FCAA-F34E-85D3-F4A96E2A6AD6}"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70275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213882B-4F3E-9848-938B-CF44F520DB38}" type="datetimeFigureOut">
              <a:rPr lang="en-US">
                <a:solidFill>
                  <a:prstClr val="black">
                    <a:tint val="75000"/>
                  </a:prstClr>
                </a:solidFill>
              </a:rPr>
              <a:pPr/>
              <a:t>19-Feb-19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6F0A854-FCAA-F34E-85D3-F4A96E2A6AD6}"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84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13882B-4F3E-9848-938B-CF44F520DB38}" type="datetimeFigureOut">
              <a:rPr lang="en-US">
                <a:solidFill>
                  <a:prstClr val="black">
                    <a:tint val="75000"/>
                  </a:prstClr>
                </a:solidFill>
              </a:rPr>
              <a:pPr/>
              <a:t>19-Feb-19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6F0A854-FCAA-F34E-85D3-F4A96E2A6AD6}"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483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13882B-4F3E-9848-938B-CF44F520DB38}" type="datetimeFigureOut">
              <a:rPr lang="en-US">
                <a:solidFill>
                  <a:prstClr val="black">
                    <a:tint val="75000"/>
                  </a:prstClr>
                </a:solidFill>
              </a:rPr>
              <a:pPr/>
              <a:t>19-Feb-19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6F0A854-FCAA-F34E-85D3-F4A96E2A6AD6}"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17613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13882B-4F3E-9848-938B-CF44F520DB38}" type="datetimeFigureOut">
              <a:rPr lang="en-US">
                <a:solidFill>
                  <a:prstClr val="black">
                    <a:tint val="75000"/>
                  </a:prstClr>
                </a:solidFill>
              </a:rPr>
              <a:pPr/>
              <a:t>19-Feb-19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6F0A854-FCAA-F34E-85D3-F4A96E2A6AD6}"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415073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13882B-4F3E-9848-938B-CF44F520DB38}" type="datetimeFigureOut">
              <a:rPr lang="en-US">
                <a:solidFill>
                  <a:prstClr val="black">
                    <a:tint val="75000"/>
                  </a:prstClr>
                </a:solidFill>
              </a:rPr>
              <a:pPr/>
              <a:t>19-Feb-19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6F0A854-FCAA-F34E-85D3-F4A96E2A6AD6}"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91606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13882B-4F3E-9848-938B-CF44F520DB38}" type="datetimeFigureOut">
              <a:rPr lang="en-US">
                <a:solidFill>
                  <a:prstClr val="black">
                    <a:tint val="75000"/>
                  </a:prstClr>
                </a:solidFill>
              </a:rPr>
              <a:pPr/>
              <a:t>19-Feb-19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6F0A854-FCAA-F34E-85D3-F4A96E2A6AD6}"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259452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839342-8F3C-4B4C-B9CF-C9507357A678}" type="datetime1">
              <a:rPr lang="en-US" smtClean="0"/>
              <a:t>19-Feb-19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28667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792162"/>
          </a:xfrm>
        </p:spPr>
        <p:txBody>
          <a:bodyPr>
            <a:normAutofit/>
          </a:bodyPr>
          <a:lstStyle>
            <a:lvl1pPr>
              <a:defRPr sz="3200" b="1"/>
            </a:lvl1pPr>
          </a:lstStyle>
          <a:p>
            <a:r>
              <a:rPr lang="en-US" dirty="0"/>
              <a:t>Click to edit Master title style</a:t>
            </a:r>
          </a:p>
        </p:txBody>
      </p:sp>
      <p:sp>
        <p:nvSpPr>
          <p:cNvPr id="3" name="Content Placeholder 2"/>
          <p:cNvSpPr>
            <a:spLocks noGrp="1"/>
          </p:cNvSpPr>
          <p:nvPr>
            <p:ph idx="1"/>
          </p:nvPr>
        </p:nvSpPr>
        <p:spPr>
          <a:xfrm>
            <a:off x="304800" y="1143000"/>
            <a:ext cx="11582400" cy="5029200"/>
          </a:xfrm>
        </p:spPr>
        <p:txBody>
          <a:bodyPr>
            <a:normAutofit/>
          </a:bodyPr>
          <a:lstStyle>
            <a:lvl1pPr>
              <a:defRPr sz="2800"/>
            </a:lvl1pPr>
            <a:lvl2pPr>
              <a:defRPr sz="2400">
                <a:solidFill>
                  <a:srgbClr val="C00000"/>
                </a:solidFill>
              </a:defRPr>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B154D11-9869-454E-B66A-CA44248FE862}" type="datetime1">
              <a:rPr lang="en-US" smtClean="0"/>
              <a:t>19-Feb-19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2983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D07BD8-350F-4077-845A-F4DFA81E6310}" type="datetime1">
              <a:rPr lang="en-US" smtClean="0"/>
              <a:t>19-Feb-19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36343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C8D3BF-CAB5-4A7A-BAA6-5774A5E1260B}" type="datetime1">
              <a:rPr lang="en-US" smtClean="0"/>
              <a:t>19-Feb-19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28079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6B176D-B1EA-4629-BB75-49E734D40A56}" type="datetime1">
              <a:rPr lang="en-US" smtClean="0"/>
              <a:t>19-Feb-19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16106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84E5B7-ECF1-4C21-851F-00FE965DBB7C}" type="datetime1">
              <a:rPr lang="en-US" smtClean="0"/>
              <a:t>19-Feb-19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1157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19-Feb-19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CCDD2A-B0C3-43F5-B40D-391805CB94A3}" type="datetime1">
              <a:rPr lang="en-US" smtClean="0"/>
              <a:t>19-Feb-19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32661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C3EDEF-F8C2-459B-A8BD-82856E2717B3}" type="datetime1">
              <a:rPr lang="en-US" smtClean="0"/>
              <a:t>19-Feb-19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18551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715F24-0269-4CED-B48C-725BF6A7E6E3}" type="datetime1">
              <a:rPr lang="en-US" smtClean="0"/>
              <a:t>19-Feb-19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74398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8DB128-1B22-4985-A29B-2D22B6DB8419}" type="datetime1">
              <a:rPr lang="en-US" smtClean="0"/>
              <a:t>19-Feb-19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71030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031427-0A00-446A-A6D6-A5240CF36153}" type="datetime1">
              <a:rPr lang="en-US" smtClean="0"/>
              <a:t>19-Feb-19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73939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D453D6-263F-4D27-B58A-5455B68F5227}" type="datetime1">
              <a:rPr lang="en-US" smtClean="0">
                <a:solidFill>
                  <a:prstClr val="black">
                    <a:tint val="75000"/>
                  </a:prstClr>
                </a:solidFill>
              </a:rPr>
              <a:t>19-Feb-19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167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792162"/>
          </a:xfrm>
        </p:spPr>
        <p:txBody>
          <a:bodyPr>
            <a:normAutofit/>
          </a:bodyPr>
          <a:lstStyle>
            <a:lvl1pPr>
              <a:defRPr sz="3200" b="1"/>
            </a:lvl1pPr>
          </a:lstStyle>
          <a:p>
            <a:r>
              <a:rPr lang="en-US" dirty="0"/>
              <a:t>Click to edit Master title style</a:t>
            </a:r>
          </a:p>
        </p:txBody>
      </p:sp>
      <p:sp>
        <p:nvSpPr>
          <p:cNvPr id="3" name="Content Placeholder 2"/>
          <p:cNvSpPr>
            <a:spLocks noGrp="1"/>
          </p:cNvSpPr>
          <p:nvPr>
            <p:ph idx="1"/>
          </p:nvPr>
        </p:nvSpPr>
        <p:spPr>
          <a:xfrm>
            <a:off x="304800" y="1143000"/>
            <a:ext cx="11582400" cy="5029200"/>
          </a:xfrm>
        </p:spPr>
        <p:txBody>
          <a:bodyPr>
            <a:normAutofit/>
          </a:bodyPr>
          <a:lstStyle>
            <a:lvl1pPr>
              <a:defRPr sz="2800"/>
            </a:lvl1pPr>
            <a:lvl2pPr>
              <a:defRPr sz="2400">
                <a:solidFill>
                  <a:srgbClr val="C00000"/>
                </a:solidFill>
              </a:defRPr>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22C40A8-FE8F-4E4A-846B-5964BEB95149}" type="datetime1">
              <a:rPr lang="en-US" smtClean="0">
                <a:solidFill>
                  <a:prstClr val="black">
                    <a:tint val="75000"/>
                  </a:prstClr>
                </a:solidFill>
              </a:rPr>
              <a:t>19-Feb-19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r>
              <a:rPr lang="en-US" dirty="0">
                <a:solidFill>
                  <a:prstClr val="black">
                    <a:tint val="75000"/>
                  </a:prstClr>
                </a:solidFill>
              </a:rPr>
              <a:t>/37</a:t>
            </a:r>
          </a:p>
        </p:txBody>
      </p:sp>
    </p:spTree>
    <p:extLst>
      <p:ext uri="{BB962C8B-B14F-4D97-AF65-F5344CB8AC3E}">
        <p14:creationId xmlns:p14="http://schemas.microsoft.com/office/powerpoint/2010/main" val="12221110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5D83C0-D18F-4C61-9933-A069761F55DF}" type="datetime1">
              <a:rPr lang="en-US" smtClean="0">
                <a:solidFill>
                  <a:prstClr val="black">
                    <a:tint val="75000"/>
                  </a:prstClr>
                </a:solidFill>
              </a:rPr>
              <a:t>19-Feb-19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1259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73D531-30D1-43C3-9988-93BBE2119115}" type="datetime1">
              <a:rPr lang="en-US" smtClean="0">
                <a:solidFill>
                  <a:prstClr val="black">
                    <a:tint val="75000"/>
                  </a:prstClr>
                </a:solidFill>
              </a:rPr>
              <a:t>19-Feb-19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891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2BFD57-9884-45B8-9A9C-CC3B50CB21A9}" type="datetime1">
              <a:rPr lang="en-US" smtClean="0">
                <a:solidFill>
                  <a:prstClr val="black">
                    <a:tint val="75000"/>
                  </a:prstClr>
                </a:solidFill>
              </a:rPr>
              <a:t>19-Feb-19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689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19-Feb-19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2B6FE4-3027-426A-8E3D-199EE501FF54}" type="datetime1">
              <a:rPr lang="en-US" smtClean="0">
                <a:solidFill>
                  <a:prstClr val="black">
                    <a:tint val="75000"/>
                  </a:prstClr>
                </a:solidFill>
              </a:rPr>
              <a:t>19-Feb-19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5774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E8EBA-B65C-438D-8BCC-F40911700DB3}" type="datetime1">
              <a:rPr lang="en-US" smtClean="0">
                <a:solidFill>
                  <a:prstClr val="black">
                    <a:tint val="75000"/>
                  </a:prstClr>
                </a:solidFill>
              </a:rPr>
              <a:t>19-Feb-19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4559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C910E3-36CE-4892-85E0-7C9BC7361F0C}" type="datetime1">
              <a:rPr lang="en-US" smtClean="0">
                <a:solidFill>
                  <a:prstClr val="black">
                    <a:tint val="75000"/>
                  </a:prstClr>
                </a:solidFill>
              </a:rPr>
              <a:t>19-Feb-19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1478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79ACF1-51B8-4A4C-B911-E5F29713D0A8}" type="datetime1">
              <a:rPr lang="en-US" smtClean="0">
                <a:solidFill>
                  <a:prstClr val="black">
                    <a:tint val="75000"/>
                  </a:prstClr>
                </a:solidFill>
              </a:rPr>
              <a:t>19-Feb-19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72362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7F9B06-7A95-49D4-ABDF-B2E9B6E35362}" type="datetime1">
              <a:rPr lang="en-US" smtClean="0">
                <a:solidFill>
                  <a:prstClr val="black">
                    <a:tint val="75000"/>
                  </a:prstClr>
                </a:solidFill>
              </a:rPr>
              <a:t>19-Feb-19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63967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AB4D4E-E641-4565-95FD-FF7DD707A2B3}" type="datetime1">
              <a:rPr lang="en-US" smtClean="0">
                <a:solidFill>
                  <a:prstClr val="black">
                    <a:tint val="75000"/>
                  </a:prstClr>
                </a:solidFill>
              </a:rPr>
              <a:t>19-Feb-19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3143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213882B-4F3E-9848-938B-CF44F520DB38}" type="datetimeFigureOut">
              <a:rPr lang="en-US" smtClean="0"/>
              <a:t>19-Feb-19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F0A854-FCAA-F34E-85D3-F4A96E2A6AD6}" type="slidenum">
              <a:rPr lang="en-GB" smtClean="0"/>
              <a:t>‹#›</a:t>
            </a:fld>
            <a:endParaRPr lang="en-GB"/>
          </a:p>
        </p:txBody>
      </p:sp>
    </p:spTree>
    <p:extLst>
      <p:ext uri="{BB962C8B-B14F-4D97-AF65-F5344CB8AC3E}">
        <p14:creationId xmlns:p14="http://schemas.microsoft.com/office/powerpoint/2010/main" val="17614124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13882B-4F3E-9848-938B-CF44F520DB38}" type="datetimeFigureOut">
              <a:rPr lang="en-US" smtClean="0"/>
              <a:t>19-Feb-19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F0A854-FCAA-F34E-85D3-F4A96E2A6AD6}" type="slidenum">
              <a:rPr lang="en-GB" smtClean="0"/>
              <a:t>‹#›</a:t>
            </a:fld>
            <a:endParaRPr lang="en-GB"/>
          </a:p>
        </p:txBody>
      </p:sp>
    </p:spTree>
    <p:extLst>
      <p:ext uri="{BB962C8B-B14F-4D97-AF65-F5344CB8AC3E}">
        <p14:creationId xmlns:p14="http://schemas.microsoft.com/office/powerpoint/2010/main" val="13736640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13882B-4F3E-9848-938B-CF44F520DB38}" type="datetimeFigureOut">
              <a:rPr lang="en-US" smtClean="0"/>
              <a:t>19-Feb-19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F0A854-FCAA-F34E-85D3-F4A96E2A6AD6}" type="slidenum">
              <a:rPr lang="en-GB" smtClean="0"/>
              <a:t>‹#›</a:t>
            </a:fld>
            <a:endParaRPr lang="en-GB"/>
          </a:p>
        </p:txBody>
      </p:sp>
    </p:spTree>
    <p:extLst>
      <p:ext uri="{BB962C8B-B14F-4D97-AF65-F5344CB8AC3E}">
        <p14:creationId xmlns:p14="http://schemas.microsoft.com/office/powerpoint/2010/main" val="21358603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213882B-4F3E-9848-938B-CF44F520DB38}" type="datetimeFigureOut">
              <a:rPr lang="en-US" smtClean="0"/>
              <a:t>19-Feb-19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F0A854-FCAA-F34E-85D3-F4A96E2A6AD6}" type="slidenum">
              <a:rPr lang="en-GB" smtClean="0"/>
              <a:t>‹#›</a:t>
            </a:fld>
            <a:endParaRPr lang="en-GB"/>
          </a:p>
        </p:txBody>
      </p:sp>
    </p:spTree>
    <p:extLst>
      <p:ext uri="{BB962C8B-B14F-4D97-AF65-F5344CB8AC3E}">
        <p14:creationId xmlns:p14="http://schemas.microsoft.com/office/powerpoint/2010/main" val="1770421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19-Feb-19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213882B-4F3E-9848-938B-CF44F520DB38}" type="datetimeFigureOut">
              <a:rPr lang="en-US" smtClean="0"/>
              <a:t>19-Feb-19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F0A854-FCAA-F34E-85D3-F4A96E2A6AD6}" type="slidenum">
              <a:rPr lang="en-GB" smtClean="0"/>
              <a:t>‹#›</a:t>
            </a:fld>
            <a:endParaRPr lang="en-GB"/>
          </a:p>
        </p:txBody>
      </p:sp>
    </p:spTree>
    <p:extLst>
      <p:ext uri="{BB962C8B-B14F-4D97-AF65-F5344CB8AC3E}">
        <p14:creationId xmlns:p14="http://schemas.microsoft.com/office/powerpoint/2010/main" val="33224813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213882B-4F3E-9848-938B-CF44F520DB38}" type="datetimeFigureOut">
              <a:rPr lang="en-US" smtClean="0"/>
              <a:t>19-Feb-19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F0A854-FCAA-F34E-85D3-F4A96E2A6AD6}" type="slidenum">
              <a:rPr lang="en-GB" smtClean="0"/>
              <a:t>‹#›</a:t>
            </a:fld>
            <a:endParaRPr lang="en-GB"/>
          </a:p>
        </p:txBody>
      </p:sp>
    </p:spTree>
    <p:extLst>
      <p:ext uri="{BB962C8B-B14F-4D97-AF65-F5344CB8AC3E}">
        <p14:creationId xmlns:p14="http://schemas.microsoft.com/office/powerpoint/2010/main" val="18884604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13882B-4F3E-9848-938B-CF44F520DB38}" type="datetimeFigureOut">
              <a:rPr lang="en-US" smtClean="0"/>
              <a:t>19-Feb-19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F0A854-FCAA-F34E-85D3-F4A96E2A6AD6}" type="slidenum">
              <a:rPr lang="en-GB" smtClean="0"/>
              <a:t>‹#›</a:t>
            </a:fld>
            <a:endParaRPr lang="en-GB"/>
          </a:p>
        </p:txBody>
      </p:sp>
    </p:spTree>
    <p:extLst>
      <p:ext uri="{BB962C8B-B14F-4D97-AF65-F5344CB8AC3E}">
        <p14:creationId xmlns:p14="http://schemas.microsoft.com/office/powerpoint/2010/main" val="37413609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13882B-4F3E-9848-938B-CF44F520DB38}" type="datetimeFigureOut">
              <a:rPr lang="en-US" smtClean="0"/>
              <a:t>19-Feb-19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F0A854-FCAA-F34E-85D3-F4A96E2A6AD6}" type="slidenum">
              <a:rPr lang="en-GB" smtClean="0"/>
              <a:t>‹#›</a:t>
            </a:fld>
            <a:endParaRPr lang="en-GB"/>
          </a:p>
        </p:txBody>
      </p:sp>
    </p:spTree>
    <p:extLst>
      <p:ext uri="{BB962C8B-B14F-4D97-AF65-F5344CB8AC3E}">
        <p14:creationId xmlns:p14="http://schemas.microsoft.com/office/powerpoint/2010/main" val="41430448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13882B-4F3E-9848-938B-CF44F520DB38}" type="datetimeFigureOut">
              <a:rPr lang="en-US" smtClean="0"/>
              <a:t>19-Feb-19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F0A854-FCAA-F34E-85D3-F4A96E2A6AD6}" type="slidenum">
              <a:rPr lang="en-GB" smtClean="0"/>
              <a:t>‹#›</a:t>
            </a:fld>
            <a:endParaRPr lang="en-GB"/>
          </a:p>
        </p:txBody>
      </p:sp>
    </p:spTree>
    <p:extLst>
      <p:ext uri="{BB962C8B-B14F-4D97-AF65-F5344CB8AC3E}">
        <p14:creationId xmlns:p14="http://schemas.microsoft.com/office/powerpoint/2010/main" val="25639615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13882B-4F3E-9848-938B-CF44F520DB38}" type="datetimeFigureOut">
              <a:rPr lang="en-US" smtClean="0"/>
              <a:t>19-Feb-19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F0A854-FCAA-F34E-85D3-F4A96E2A6AD6}" type="slidenum">
              <a:rPr lang="en-GB" smtClean="0"/>
              <a:t>‹#›</a:t>
            </a:fld>
            <a:endParaRPr lang="en-GB"/>
          </a:p>
        </p:txBody>
      </p:sp>
    </p:spTree>
    <p:extLst>
      <p:ext uri="{BB962C8B-B14F-4D97-AF65-F5344CB8AC3E}">
        <p14:creationId xmlns:p14="http://schemas.microsoft.com/office/powerpoint/2010/main" val="42121436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13882B-4F3E-9848-938B-CF44F520DB38}" type="datetimeFigureOut">
              <a:rPr lang="en-US" smtClean="0"/>
              <a:t>19-Feb-19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F0A854-FCAA-F34E-85D3-F4A96E2A6AD6}" type="slidenum">
              <a:rPr lang="en-GB" smtClean="0"/>
              <a:t>‹#›</a:t>
            </a:fld>
            <a:endParaRPr lang="en-GB"/>
          </a:p>
        </p:txBody>
      </p:sp>
    </p:spTree>
    <p:extLst>
      <p:ext uri="{BB962C8B-B14F-4D97-AF65-F5344CB8AC3E}">
        <p14:creationId xmlns:p14="http://schemas.microsoft.com/office/powerpoint/2010/main" val="19825788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19-Feb-19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416634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rgbClr val="C00000"/>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19-Feb-19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899636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19-Feb-19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92649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19-Feb-19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19-Feb-19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709265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9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19-Feb-19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313102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19-Feb-19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177260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19-Feb-19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035287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19-Feb-19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40941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19-Feb-19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541973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19-Feb-19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122945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19-Feb-19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014081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IN"/>
          </a:p>
        </p:txBody>
      </p:sp>
      <p:sp>
        <p:nvSpPr>
          <p:cNvPr id="3" name="Table Placeholder 2"/>
          <p:cNvSpPr>
            <a:spLocks noGrp="1"/>
          </p:cNvSpPr>
          <p:nvPr>
            <p:ph type="tbl" idx="1"/>
          </p:nvPr>
        </p:nvSpPr>
        <p:spPr>
          <a:xfrm>
            <a:off x="609600" y="1600201"/>
            <a:ext cx="10972800" cy="4525963"/>
          </a:xfrm>
        </p:spPr>
        <p:txBody>
          <a:bodyPr/>
          <a:lstStyle/>
          <a:p>
            <a:pPr lvl="0"/>
            <a:endParaRPr lang="en-IN" noProof="0"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Nonlinear Photonics and High Power Lasers Laboratory, CeNSE, IISc</a:t>
            </a:r>
          </a:p>
        </p:txBody>
      </p:sp>
      <p:sp>
        <p:nvSpPr>
          <p:cNvPr id="5" name="Rectangle 6"/>
          <p:cNvSpPr>
            <a:spLocks noGrp="1" noChangeArrowheads="1"/>
          </p:cNvSpPr>
          <p:nvPr>
            <p:ph type="sldNum" sz="quarter" idx="11"/>
          </p:nvPr>
        </p:nvSpPr>
        <p:spPr>
          <a:ln/>
        </p:spPr>
        <p:txBody>
          <a:bodyPr/>
          <a:lstStyle>
            <a:lvl1pPr>
              <a:defRPr/>
            </a:lvl1pPr>
          </a:lstStyle>
          <a:p>
            <a:pPr>
              <a:defRPr/>
            </a:pPr>
            <a:fld id="{91CE0E79-C47B-4C33-B7A1-2CBB8A2A0284}" type="slidenum">
              <a:rPr lang="en-US"/>
              <a:pPr>
                <a:defRPr/>
              </a:pPr>
              <a:t>‹#›</a:t>
            </a:fld>
            <a:endParaRPr lang="en-US" dirty="0"/>
          </a:p>
        </p:txBody>
      </p:sp>
    </p:spTree>
    <p:extLst>
      <p:ext uri="{BB962C8B-B14F-4D97-AF65-F5344CB8AC3E}">
        <p14:creationId xmlns:p14="http://schemas.microsoft.com/office/powerpoint/2010/main" val="5231781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213882B-4F3E-9848-938B-CF44F520DB38}" type="datetimeFigureOut">
              <a:rPr lang="en-US" smtClean="0">
                <a:solidFill>
                  <a:prstClr val="black">
                    <a:tint val="75000"/>
                  </a:prstClr>
                </a:solidFill>
              </a:rPr>
              <a:pPr/>
              <a:t>19-Feb-19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6F0A854-FCAA-F34E-85D3-F4A96E2A6A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287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19-Feb-19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13882B-4F3E-9848-938B-CF44F520DB38}" type="datetimeFigureOut">
              <a:rPr lang="en-US" smtClean="0">
                <a:solidFill>
                  <a:prstClr val="black">
                    <a:tint val="75000"/>
                  </a:prstClr>
                </a:solidFill>
              </a:rPr>
              <a:pPr/>
              <a:t>19-Feb-19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6F0A854-FCAA-F34E-85D3-F4A96E2A6A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91626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13882B-4F3E-9848-938B-CF44F520DB38}" type="datetimeFigureOut">
              <a:rPr lang="en-US" smtClean="0">
                <a:solidFill>
                  <a:prstClr val="black">
                    <a:tint val="75000"/>
                  </a:prstClr>
                </a:solidFill>
              </a:rPr>
              <a:pPr/>
              <a:t>19-Feb-19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6F0A854-FCAA-F34E-85D3-F4A96E2A6A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77287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213882B-4F3E-9848-938B-CF44F520DB38}" type="datetimeFigureOut">
              <a:rPr lang="en-US" smtClean="0">
                <a:solidFill>
                  <a:prstClr val="black">
                    <a:tint val="75000"/>
                  </a:prstClr>
                </a:solidFill>
              </a:rPr>
              <a:pPr/>
              <a:t>19-Feb-19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6F0A854-FCAA-F34E-85D3-F4A96E2A6A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80351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213882B-4F3E-9848-938B-CF44F520DB38}" type="datetimeFigureOut">
              <a:rPr lang="en-US" smtClean="0">
                <a:solidFill>
                  <a:prstClr val="black">
                    <a:tint val="75000"/>
                  </a:prstClr>
                </a:solidFill>
              </a:rPr>
              <a:pPr/>
              <a:t>19-Feb-19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6F0A854-FCAA-F34E-85D3-F4A96E2A6A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77967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213882B-4F3E-9848-938B-CF44F520DB38}" type="datetimeFigureOut">
              <a:rPr lang="en-US" smtClean="0">
                <a:solidFill>
                  <a:prstClr val="black">
                    <a:tint val="75000"/>
                  </a:prstClr>
                </a:solidFill>
              </a:rPr>
              <a:pPr/>
              <a:t>19-Feb-19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6F0A854-FCAA-F34E-85D3-F4A96E2A6A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60273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13882B-4F3E-9848-938B-CF44F520DB38}" type="datetimeFigureOut">
              <a:rPr lang="en-US" smtClean="0">
                <a:solidFill>
                  <a:prstClr val="black">
                    <a:tint val="75000"/>
                  </a:prstClr>
                </a:solidFill>
              </a:rPr>
              <a:pPr/>
              <a:t>19-Feb-19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6F0A854-FCAA-F34E-85D3-F4A96E2A6A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88007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13882B-4F3E-9848-938B-CF44F520DB38}" type="datetimeFigureOut">
              <a:rPr lang="en-US" smtClean="0">
                <a:solidFill>
                  <a:prstClr val="black">
                    <a:tint val="75000"/>
                  </a:prstClr>
                </a:solidFill>
              </a:rPr>
              <a:pPr/>
              <a:t>19-Feb-19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6F0A854-FCAA-F34E-85D3-F4A96E2A6A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31017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13882B-4F3E-9848-938B-CF44F520DB38}" type="datetimeFigureOut">
              <a:rPr lang="en-US" smtClean="0">
                <a:solidFill>
                  <a:prstClr val="black">
                    <a:tint val="75000"/>
                  </a:prstClr>
                </a:solidFill>
              </a:rPr>
              <a:pPr/>
              <a:t>19-Feb-19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6F0A854-FCAA-F34E-85D3-F4A96E2A6A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25772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13882B-4F3E-9848-938B-CF44F520DB38}" type="datetimeFigureOut">
              <a:rPr lang="en-US" smtClean="0">
                <a:solidFill>
                  <a:prstClr val="black">
                    <a:tint val="75000"/>
                  </a:prstClr>
                </a:solidFill>
              </a:rPr>
              <a:pPr/>
              <a:t>19-Feb-19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6F0A854-FCAA-F34E-85D3-F4A96E2A6A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58535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13882B-4F3E-9848-938B-CF44F520DB38}" type="datetimeFigureOut">
              <a:rPr lang="en-US" smtClean="0">
                <a:solidFill>
                  <a:prstClr val="black">
                    <a:tint val="75000"/>
                  </a:prstClr>
                </a:solidFill>
              </a:rPr>
              <a:pPr/>
              <a:t>19-Feb-19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6F0A854-FCAA-F34E-85D3-F4A96E2A6A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2048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19-Feb-19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19-Feb-19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497811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rgbClr val="C00000"/>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19-Feb-19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013808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19-Feb-19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935935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19-Feb-19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367990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8" y="1535113"/>
            <a:ext cx="5389033"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9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19-Feb-19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0845724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19-Feb-19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89028483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19-Feb-19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869370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19-Feb-19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439226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19-Feb-19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782157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19-Feb-19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83371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1.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3.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9.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19-Feb-19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FD70D-D780-44F0-A52D-C834289D95A8}" type="datetimeFigureOut">
              <a:rPr lang="en-IN" smtClean="0"/>
              <a:t>19-02-2019</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B16290-52B4-4014-9656-EFB96CDB0ECD}" type="slidenum">
              <a:rPr lang="en-IN" smtClean="0"/>
              <a:t>‹#›</a:t>
            </a:fld>
            <a:endParaRPr lang="en-IN"/>
          </a:p>
        </p:txBody>
      </p:sp>
    </p:spTree>
    <p:extLst>
      <p:ext uri="{BB962C8B-B14F-4D97-AF65-F5344CB8AC3E}">
        <p14:creationId xmlns:p14="http://schemas.microsoft.com/office/powerpoint/2010/main" val="3401572819"/>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9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19-Feb-19</a:t>
            </a:fld>
            <a:endParaRPr lang="en-US"/>
          </a:p>
        </p:txBody>
      </p:sp>
      <p:sp>
        <p:nvSpPr>
          <p:cNvPr id="5" name="Footer Placeholder 4"/>
          <p:cNvSpPr>
            <a:spLocks noGrp="1"/>
          </p:cNvSpPr>
          <p:nvPr>
            <p:ph type="ftr" sz="quarter" idx="3"/>
          </p:nvPr>
        </p:nvSpPr>
        <p:spPr>
          <a:xfrm>
            <a:off x="4165600" y="635639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9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0704958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D2F7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240000" cy="762000"/>
          </a:xfrm>
          <a:prstGeom prst="rect">
            <a:avLst/>
          </a:prstGeom>
          <a:solidFill>
            <a:srgbClr val="0145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1800">
              <a:solidFill>
                <a:prstClr val="white"/>
              </a:solidFill>
            </a:endParaRPr>
          </a:p>
        </p:txBody>
      </p:sp>
      <p:sp>
        <p:nvSpPr>
          <p:cNvPr id="2" name="Title Placeholder 1"/>
          <p:cNvSpPr>
            <a:spLocks noGrp="1"/>
          </p:cNvSpPr>
          <p:nvPr>
            <p:ph type="title"/>
          </p:nvPr>
        </p:nvSpPr>
        <p:spPr>
          <a:xfrm>
            <a:off x="180624" y="96839"/>
            <a:ext cx="9437509" cy="59742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973668"/>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213882B-4F3E-9848-938B-CF44F520DB38}" type="datetimeFigureOut">
              <a:rPr lang="en-US" smtClean="0">
                <a:solidFill>
                  <a:prstClr val="black">
                    <a:tint val="75000"/>
                  </a:prstClr>
                </a:solidFill>
              </a:rPr>
              <a:pPr defTabSz="457200"/>
              <a:t>19-Feb-19</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6F0A854-FCAA-F34E-85D3-F4A96E2A6AD6}" type="slidenum">
              <a:rPr lang="en-GB" smtClean="0">
                <a:solidFill>
                  <a:prstClr val="black">
                    <a:tint val="75000"/>
                  </a:prstClr>
                </a:solidFill>
              </a:rPr>
              <a:pPr defTabSz="457200"/>
              <a:t>‹#›</a:t>
            </a:fld>
            <a:endParaRPr lang="en-GB" dirty="0">
              <a:solidFill>
                <a:prstClr val="black">
                  <a:tint val="75000"/>
                </a:prstClr>
              </a:solidFill>
            </a:endParaRPr>
          </a:p>
        </p:txBody>
      </p:sp>
      <p:sp>
        <p:nvSpPr>
          <p:cNvPr id="8" name="Rectangle 7"/>
          <p:cNvSpPr/>
          <p:nvPr userDrawn="1"/>
        </p:nvSpPr>
        <p:spPr>
          <a:xfrm>
            <a:off x="0" y="745067"/>
            <a:ext cx="12192000" cy="45719"/>
          </a:xfrm>
          <a:prstGeom prst="rect">
            <a:avLst/>
          </a:prstGeom>
          <a:solidFill>
            <a:srgbClr val="EC43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1800">
              <a:solidFill>
                <a:prstClr val="white"/>
              </a:solidFill>
            </a:endParaRPr>
          </a:p>
        </p:txBody>
      </p:sp>
      <p:pic>
        <p:nvPicPr>
          <p:cNvPr id="9" name="Picture 8" descr="logo on top.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1329549" y="66717"/>
            <a:ext cx="851163" cy="610616"/>
          </a:xfrm>
          <a:prstGeom prst="rect">
            <a:avLst/>
          </a:prstGeom>
        </p:spPr>
      </p:pic>
    </p:spTree>
    <p:extLst>
      <p:ext uri="{BB962C8B-B14F-4D97-AF65-F5344CB8AC3E}">
        <p14:creationId xmlns:p14="http://schemas.microsoft.com/office/powerpoint/2010/main" val="11618921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3200"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FFFFFF"/>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FFFFF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1D2F7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762000"/>
          </a:xfrm>
          <a:prstGeom prst="rect">
            <a:avLst/>
          </a:prstGeom>
          <a:solidFill>
            <a:srgbClr val="0145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1800">
              <a:solidFill>
                <a:prstClr val="white"/>
              </a:solidFill>
            </a:endParaRPr>
          </a:p>
        </p:txBody>
      </p:sp>
      <p:sp>
        <p:nvSpPr>
          <p:cNvPr id="2" name="Title Placeholder 1"/>
          <p:cNvSpPr>
            <a:spLocks noGrp="1"/>
          </p:cNvSpPr>
          <p:nvPr>
            <p:ph type="title"/>
          </p:nvPr>
        </p:nvSpPr>
        <p:spPr>
          <a:xfrm>
            <a:off x="180624" y="96839"/>
            <a:ext cx="9437509" cy="59742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973668"/>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213882B-4F3E-9848-938B-CF44F520DB38}" type="datetimeFigureOut">
              <a:rPr lang="en-US" smtClean="0">
                <a:solidFill>
                  <a:prstClr val="black">
                    <a:tint val="75000"/>
                  </a:prstClr>
                </a:solidFill>
              </a:rPr>
              <a:pPr defTabSz="457200"/>
              <a:t>19-Feb-19</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6F0A854-FCAA-F34E-85D3-F4A96E2A6AD6}" type="slidenum">
              <a:rPr lang="en-GB" smtClean="0">
                <a:solidFill>
                  <a:prstClr val="black">
                    <a:tint val="75000"/>
                  </a:prstClr>
                </a:solidFill>
              </a:rPr>
              <a:pPr defTabSz="457200"/>
              <a:t>‹#›</a:t>
            </a:fld>
            <a:endParaRPr lang="en-GB" dirty="0">
              <a:solidFill>
                <a:prstClr val="black">
                  <a:tint val="75000"/>
                </a:prstClr>
              </a:solidFill>
            </a:endParaRPr>
          </a:p>
        </p:txBody>
      </p:sp>
      <p:sp>
        <p:nvSpPr>
          <p:cNvPr id="8" name="Rectangle 7"/>
          <p:cNvSpPr/>
          <p:nvPr userDrawn="1"/>
        </p:nvSpPr>
        <p:spPr>
          <a:xfrm>
            <a:off x="0" y="745067"/>
            <a:ext cx="12192000" cy="45719"/>
          </a:xfrm>
          <a:prstGeom prst="rect">
            <a:avLst/>
          </a:prstGeom>
          <a:solidFill>
            <a:srgbClr val="EC43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1800">
              <a:solidFill>
                <a:prstClr val="white"/>
              </a:solidFill>
            </a:endParaRPr>
          </a:p>
        </p:txBody>
      </p:sp>
      <p:pic>
        <p:nvPicPr>
          <p:cNvPr id="9" name="Picture 8" descr="logo on top.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1329549" y="66717"/>
            <a:ext cx="851163" cy="610616"/>
          </a:xfrm>
          <a:prstGeom prst="rect">
            <a:avLst/>
          </a:prstGeom>
        </p:spPr>
      </p:pic>
    </p:spTree>
    <p:extLst>
      <p:ext uri="{BB962C8B-B14F-4D97-AF65-F5344CB8AC3E}">
        <p14:creationId xmlns:p14="http://schemas.microsoft.com/office/powerpoint/2010/main" val="214573664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3200"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FFFFFF"/>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FFFFF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B8AE41-DB5D-4458-88FF-8F38EA04DBFC}" type="datetime1">
              <a:rPr lang="en-US" smtClean="0"/>
              <a:t>19-Feb-19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2066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00C812-14D7-4A97-9A11-586522081389}" type="datetime1">
              <a:rPr lang="en-US" smtClean="0">
                <a:solidFill>
                  <a:prstClr val="black">
                    <a:tint val="75000"/>
                  </a:prstClr>
                </a:solidFill>
              </a:rPr>
              <a:t>19-Feb-19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14045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12197069" cy="973667"/>
          </a:xfrm>
          <a:prstGeom prst="rect">
            <a:avLst/>
          </a:prstGeom>
          <a:solidFill>
            <a:srgbClr val="0145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 name="Title Placeholder 1"/>
          <p:cNvSpPr>
            <a:spLocks noGrp="1"/>
          </p:cNvSpPr>
          <p:nvPr>
            <p:ph type="title"/>
          </p:nvPr>
        </p:nvSpPr>
        <p:spPr>
          <a:xfrm>
            <a:off x="180624" y="96839"/>
            <a:ext cx="9437509" cy="597428"/>
          </a:xfrm>
          <a:prstGeom prst="rect">
            <a:avLst/>
          </a:prstGeom>
        </p:spPr>
        <p:txBody>
          <a:bodyPr vert="horz" lIns="91440" tIns="45720" rIns="91440" bIns="45720" rtlCol="0" anchor="ctr">
            <a:normAutofit/>
          </a:bodyPr>
          <a:lstStyle/>
          <a:p>
            <a:r>
              <a:rPr lang="en-GB" dirty="0" err="1"/>
              <a:t>zc</a:t>
            </a:r>
            <a:endParaRPr lang="en-GB" dirty="0"/>
          </a:p>
        </p:txBody>
      </p:sp>
      <p:sp>
        <p:nvSpPr>
          <p:cNvPr id="3" name="Text Placeholder 2"/>
          <p:cNvSpPr>
            <a:spLocks noGrp="1"/>
          </p:cNvSpPr>
          <p:nvPr>
            <p:ph type="body" idx="1"/>
          </p:nvPr>
        </p:nvSpPr>
        <p:spPr>
          <a:xfrm>
            <a:off x="609600" y="973668"/>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13882B-4F3E-9848-938B-CF44F520DB38}" type="datetimeFigureOut">
              <a:rPr lang="en-US" smtClean="0"/>
              <a:t>19-Feb-19</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0A854-FCAA-F34E-85D3-F4A96E2A6AD6}" type="slidenum">
              <a:rPr lang="en-GB" smtClean="0"/>
              <a:t>‹#›</a:t>
            </a:fld>
            <a:endParaRPr lang="en-GB" dirty="0"/>
          </a:p>
        </p:txBody>
      </p:sp>
      <p:sp>
        <p:nvSpPr>
          <p:cNvPr id="8" name="Rectangle 7"/>
          <p:cNvSpPr/>
          <p:nvPr userDrawn="1"/>
        </p:nvSpPr>
        <p:spPr>
          <a:xfrm>
            <a:off x="0" y="927949"/>
            <a:ext cx="12192000" cy="45719"/>
          </a:xfrm>
          <a:prstGeom prst="rect">
            <a:avLst/>
          </a:prstGeom>
          <a:solidFill>
            <a:srgbClr val="EC43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pic>
        <p:nvPicPr>
          <p:cNvPr id="10" name="Picture 9"/>
          <p:cNvPicPr>
            <a:picLocks noChangeAspect="1"/>
          </p:cNvPicPr>
          <p:nvPr userDrawn="1"/>
        </p:nvPicPr>
        <p:blipFill>
          <a:blip r:embed="rId1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976870" y="116947"/>
            <a:ext cx="884796" cy="629020"/>
          </a:xfrm>
          <a:prstGeom prst="rect">
            <a:avLst/>
          </a:prstGeom>
        </p:spPr>
      </p:pic>
    </p:spTree>
    <p:extLst>
      <p:ext uri="{BB962C8B-B14F-4D97-AF65-F5344CB8AC3E}">
        <p14:creationId xmlns:p14="http://schemas.microsoft.com/office/powerpoint/2010/main" val="373880479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57200" rtl="0" eaLnBrk="1" latinLnBrk="0" hangingPunct="1">
        <a:spcBef>
          <a:spcPct val="0"/>
        </a:spcBef>
        <a:buNone/>
        <a:defRPr sz="3200" b="0" kern="1200">
          <a:solidFill>
            <a:schemeClr val="bg1"/>
          </a:solidFill>
          <a:latin typeface="Calibri" panose="020F0502020204030204" pitchFamily="34" charset="0"/>
          <a:ea typeface="+mj-ea"/>
          <a:cs typeface="Calibri" panose="020F0502020204030204" pitchFamily="34" charset="0"/>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FFFFFF"/>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FFFFF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9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19-Feb-19</a:t>
            </a:fld>
            <a:endParaRPr lang="en-US" dirty="0"/>
          </a:p>
        </p:txBody>
      </p:sp>
      <p:sp>
        <p:nvSpPr>
          <p:cNvPr id="5" name="Footer Placeholder 4"/>
          <p:cNvSpPr>
            <a:spLocks noGrp="1"/>
          </p:cNvSpPr>
          <p:nvPr>
            <p:ph type="ftr" sz="quarter" idx="3"/>
          </p:nvPr>
        </p:nvSpPr>
        <p:spPr>
          <a:xfrm>
            <a:off x="4165600" y="635639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9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
        <p:nvSpPr>
          <p:cNvPr id="7" name="Rectangle 6"/>
          <p:cNvSpPr/>
          <p:nvPr userDrawn="1"/>
        </p:nvSpPr>
        <p:spPr>
          <a:xfrm>
            <a:off x="0" y="-27384"/>
            <a:ext cx="12192000" cy="837804"/>
          </a:xfrm>
          <a:prstGeom prst="rect">
            <a:avLst/>
          </a:prstGeom>
          <a:solidFill>
            <a:srgbClr val="0145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1800" dirty="0">
              <a:solidFill>
                <a:prstClr val="white"/>
              </a:solidFill>
            </a:endParaRPr>
          </a:p>
        </p:txBody>
      </p:sp>
      <p:sp>
        <p:nvSpPr>
          <p:cNvPr id="8" name="Rectangle 7"/>
          <p:cNvSpPr/>
          <p:nvPr userDrawn="1"/>
        </p:nvSpPr>
        <p:spPr>
          <a:xfrm>
            <a:off x="0" y="810421"/>
            <a:ext cx="12192000" cy="45719"/>
          </a:xfrm>
          <a:prstGeom prst="rect">
            <a:avLst/>
          </a:prstGeom>
          <a:solidFill>
            <a:srgbClr val="EC43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1800" dirty="0">
              <a:solidFill>
                <a:prstClr val="white"/>
              </a:solidFill>
            </a:endParaRPr>
          </a:p>
        </p:txBody>
      </p:sp>
      <p:pic>
        <p:nvPicPr>
          <p:cNvPr id="10" name="Picture 9"/>
          <p:cNvPicPr>
            <a:picLocks noChangeAspect="1"/>
          </p:cNvPicPr>
          <p:nvPr userDrawn="1"/>
        </p:nvPicPr>
        <p:blipFill>
          <a:blip r:embed="rId1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976870" y="116947"/>
            <a:ext cx="884796" cy="629020"/>
          </a:xfrm>
          <a:prstGeom prst="rect">
            <a:avLst/>
          </a:prstGeom>
        </p:spPr>
      </p:pic>
    </p:spTree>
    <p:extLst>
      <p:ext uri="{BB962C8B-B14F-4D97-AF65-F5344CB8AC3E}">
        <p14:creationId xmlns:p14="http://schemas.microsoft.com/office/powerpoint/2010/main" val="33384840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ctr" defTabSz="914400" rtl="0" eaLnBrk="1" latinLnBrk="0" hangingPunct="1">
        <a:spcBef>
          <a:spcPct val="0"/>
        </a:spcBef>
        <a:buNone/>
        <a:defRPr sz="40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12197069" cy="973667"/>
          </a:xfrm>
          <a:prstGeom prst="rect">
            <a:avLst/>
          </a:prstGeom>
          <a:solidFill>
            <a:srgbClr val="0145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1800">
              <a:solidFill>
                <a:prstClr val="white"/>
              </a:solidFill>
            </a:endParaRPr>
          </a:p>
        </p:txBody>
      </p:sp>
      <p:sp>
        <p:nvSpPr>
          <p:cNvPr id="2" name="Title Placeholder 1"/>
          <p:cNvSpPr>
            <a:spLocks noGrp="1"/>
          </p:cNvSpPr>
          <p:nvPr>
            <p:ph type="title"/>
          </p:nvPr>
        </p:nvSpPr>
        <p:spPr>
          <a:xfrm>
            <a:off x="180624" y="96839"/>
            <a:ext cx="9437509" cy="597428"/>
          </a:xfrm>
          <a:prstGeom prst="rect">
            <a:avLst/>
          </a:prstGeom>
        </p:spPr>
        <p:txBody>
          <a:bodyPr vert="horz" lIns="91440" tIns="45720" rIns="91440" bIns="45720" rtlCol="0" anchor="ctr">
            <a:normAutofit/>
          </a:bodyPr>
          <a:lstStyle/>
          <a:p>
            <a:endParaRPr lang="en-GB" dirty="0"/>
          </a:p>
        </p:txBody>
      </p:sp>
      <p:sp>
        <p:nvSpPr>
          <p:cNvPr id="3" name="Text Placeholder 2"/>
          <p:cNvSpPr>
            <a:spLocks noGrp="1"/>
          </p:cNvSpPr>
          <p:nvPr>
            <p:ph type="body" idx="1"/>
          </p:nvPr>
        </p:nvSpPr>
        <p:spPr>
          <a:xfrm>
            <a:off x="609600" y="973668"/>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213882B-4F3E-9848-938B-CF44F520DB38}" type="datetimeFigureOut">
              <a:rPr lang="en-US" smtClean="0">
                <a:solidFill>
                  <a:prstClr val="black">
                    <a:tint val="75000"/>
                  </a:prstClr>
                </a:solidFill>
              </a:rPr>
              <a:pPr defTabSz="457200"/>
              <a:t>19-Feb-19</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6F0A854-FCAA-F34E-85D3-F4A96E2A6AD6}" type="slidenum">
              <a:rPr lang="en-GB" smtClean="0">
                <a:solidFill>
                  <a:prstClr val="black">
                    <a:tint val="75000"/>
                  </a:prstClr>
                </a:solidFill>
              </a:rPr>
              <a:pPr defTabSz="457200"/>
              <a:t>‹#›</a:t>
            </a:fld>
            <a:endParaRPr lang="en-GB" dirty="0">
              <a:solidFill>
                <a:prstClr val="black">
                  <a:tint val="75000"/>
                </a:prstClr>
              </a:solidFill>
            </a:endParaRPr>
          </a:p>
        </p:txBody>
      </p:sp>
      <p:sp>
        <p:nvSpPr>
          <p:cNvPr id="8" name="Rectangle 7"/>
          <p:cNvSpPr/>
          <p:nvPr userDrawn="1"/>
        </p:nvSpPr>
        <p:spPr>
          <a:xfrm>
            <a:off x="0" y="927949"/>
            <a:ext cx="12192000" cy="45719"/>
          </a:xfrm>
          <a:prstGeom prst="rect">
            <a:avLst/>
          </a:prstGeom>
          <a:solidFill>
            <a:srgbClr val="EC43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1800">
              <a:solidFill>
                <a:prstClr val="white"/>
              </a:solidFill>
            </a:endParaRPr>
          </a:p>
        </p:txBody>
      </p:sp>
      <p:pic>
        <p:nvPicPr>
          <p:cNvPr id="9" name="Picture 8" descr="logo on top.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1063871" y="208707"/>
            <a:ext cx="851163" cy="610616"/>
          </a:xfrm>
          <a:prstGeom prst="rect">
            <a:avLst/>
          </a:prstGeom>
        </p:spPr>
      </p:pic>
    </p:spTree>
    <p:extLst>
      <p:ext uri="{BB962C8B-B14F-4D97-AF65-F5344CB8AC3E}">
        <p14:creationId xmlns:p14="http://schemas.microsoft.com/office/powerpoint/2010/main" val="1503922119"/>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defTabSz="457200" rtl="0" eaLnBrk="1" latinLnBrk="0" hangingPunct="1">
        <a:spcBef>
          <a:spcPct val="0"/>
        </a:spcBef>
        <a:buNone/>
        <a:defRPr sz="3200" kern="1200">
          <a:solidFill>
            <a:srgbClr val="FFFFFF"/>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FFFFFF"/>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FFFFF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9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19-Feb-19</a:t>
            </a:fld>
            <a:endParaRPr lang="en-US" dirty="0"/>
          </a:p>
        </p:txBody>
      </p:sp>
      <p:sp>
        <p:nvSpPr>
          <p:cNvPr id="5" name="Footer Placeholder 4"/>
          <p:cNvSpPr>
            <a:spLocks noGrp="1"/>
          </p:cNvSpPr>
          <p:nvPr>
            <p:ph type="ftr" sz="quarter" idx="3"/>
          </p:nvPr>
        </p:nvSpPr>
        <p:spPr>
          <a:xfrm>
            <a:off x="4165600" y="635639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9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
        <p:nvSpPr>
          <p:cNvPr id="7" name="Rectangle 6"/>
          <p:cNvSpPr/>
          <p:nvPr userDrawn="1"/>
        </p:nvSpPr>
        <p:spPr>
          <a:xfrm>
            <a:off x="0" y="-27384"/>
            <a:ext cx="12192000" cy="837804"/>
          </a:xfrm>
          <a:prstGeom prst="rect">
            <a:avLst/>
          </a:prstGeom>
          <a:solidFill>
            <a:srgbClr val="0145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78"/>
            <a:endParaRPr lang="en-GB" sz="1800" dirty="0">
              <a:solidFill>
                <a:prstClr val="white"/>
              </a:solidFill>
            </a:endParaRPr>
          </a:p>
        </p:txBody>
      </p:sp>
      <p:sp>
        <p:nvSpPr>
          <p:cNvPr id="8" name="Rectangle 7"/>
          <p:cNvSpPr/>
          <p:nvPr userDrawn="1"/>
        </p:nvSpPr>
        <p:spPr>
          <a:xfrm>
            <a:off x="0" y="810427"/>
            <a:ext cx="12192000" cy="45719"/>
          </a:xfrm>
          <a:prstGeom prst="rect">
            <a:avLst/>
          </a:prstGeom>
          <a:solidFill>
            <a:srgbClr val="EC43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78"/>
            <a:endParaRPr lang="en-GB" sz="1800" dirty="0">
              <a:solidFill>
                <a:prstClr val="white"/>
              </a:solidFill>
            </a:endParaRPr>
          </a:p>
        </p:txBody>
      </p:sp>
      <p:pic>
        <p:nvPicPr>
          <p:cNvPr id="10" name="Picture 9"/>
          <p:cNvPicPr>
            <a:picLocks noChangeAspect="1"/>
          </p:cNvPicPr>
          <p:nvPr userDrawn="1"/>
        </p:nvPicPr>
        <p:blipFill>
          <a:blip r:embed="rId1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976871" y="116947"/>
            <a:ext cx="884796" cy="629020"/>
          </a:xfrm>
          <a:prstGeom prst="rect">
            <a:avLst/>
          </a:prstGeom>
        </p:spPr>
      </p:pic>
    </p:spTree>
    <p:extLst>
      <p:ext uri="{BB962C8B-B14F-4D97-AF65-F5344CB8AC3E}">
        <p14:creationId xmlns:p14="http://schemas.microsoft.com/office/powerpoint/2010/main" val="414453722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txStyles>
    <p:titleStyle>
      <a:lvl1pPr algn="ctr" defTabSz="914354" rtl="0" eaLnBrk="1" latinLnBrk="0" hangingPunct="1">
        <a:spcBef>
          <a:spcPct val="0"/>
        </a:spcBef>
        <a:buNone/>
        <a:defRPr sz="4000" b="1" kern="1200">
          <a:solidFill>
            <a:schemeClr val="bg1"/>
          </a:solidFill>
          <a:latin typeface="+mj-lt"/>
          <a:ea typeface="+mj-ea"/>
          <a:cs typeface="+mj-cs"/>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7" algn="l" defTabSz="91435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9" algn="l" defTabSz="91435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8"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7.xml"/><Relationship Id="rId5" Type="http://schemas.openxmlformats.org/officeDocument/2006/relationships/image" Target="../media/image9.jp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9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8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0.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0.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6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91.xml"/></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hdphoto" Target="../media/hdphoto1.wdp"/><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30.png"/><Relationship Id="rId1" Type="http://schemas.openxmlformats.org/officeDocument/2006/relationships/slideLayout" Target="../slideLayouts/slideLayout103.xml"/><Relationship Id="rId6" Type="http://schemas.openxmlformats.org/officeDocument/2006/relationships/image" Target="../media/image32.png"/><Relationship Id="rId11" Type="http://schemas.openxmlformats.org/officeDocument/2006/relationships/image" Target="../media/image37.png"/><Relationship Id="rId5" Type="http://schemas.microsoft.com/office/2007/relationships/hdphoto" Target="../media/hdphoto2.wdp"/><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3.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11430000" cy="4114800"/>
          </a:xfrm>
        </p:spPr>
        <p:txBody>
          <a:bodyPr>
            <a:normAutofit/>
          </a:bodyPr>
          <a:lstStyle/>
          <a:p>
            <a:r>
              <a:rPr lang="en-US" sz="4000" b="1" dirty="0"/>
              <a:t>Towards World Class Institutions of Higher Education in Science and Engineering</a:t>
            </a:r>
            <a:br>
              <a:rPr lang="en-US" b="1" dirty="0"/>
            </a:br>
            <a:br>
              <a:rPr lang="en-US" b="1" dirty="0"/>
            </a:br>
            <a:r>
              <a:rPr lang="en-US" sz="2700" b="1" dirty="0"/>
              <a:t>MHRD Workshop on “Leadership for Academicians Program”</a:t>
            </a:r>
            <a:br>
              <a:rPr lang="en-US" sz="2700" b="1" dirty="0"/>
            </a:br>
            <a:r>
              <a:rPr lang="en-US" sz="2700" b="1" dirty="0"/>
              <a:t> 22 February 2019</a:t>
            </a:r>
            <a:endParaRPr lang="en-IN" sz="2700" b="1" dirty="0"/>
          </a:p>
        </p:txBody>
      </p:sp>
      <p:sp>
        <p:nvSpPr>
          <p:cNvPr id="3" name="Subtitle 2"/>
          <p:cNvSpPr>
            <a:spLocks noGrp="1"/>
          </p:cNvSpPr>
          <p:nvPr>
            <p:ph type="subTitle" idx="1"/>
          </p:nvPr>
        </p:nvSpPr>
        <p:spPr>
          <a:xfrm>
            <a:off x="2895600" y="4343400"/>
            <a:ext cx="6400800" cy="1752600"/>
          </a:xfrm>
        </p:spPr>
        <p:txBody>
          <a:bodyPr>
            <a:normAutofit/>
          </a:bodyPr>
          <a:lstStyle/>
          <a:p>
            <a:r>
              <a:rPr lang="en-US" dirty="0">
                <a:solidFill>
                  <a:srgbClr val="0070C0"/>
                </a:solidFill>
              </a:rPr>
              <a:t>Prof. Anurag Kumar</a:t>
            </a:r>
          </a:p>
          <a:p>
            <a:r>
              <a:rPr lang="en-US" dirty="0">
                <a:solidFill>
                  <a:srgbClr val="0070C0"/>
                </a:solidFill>
              </a:rPr>
              <a:t>Director</a:t>
            </a:r>
          </a:p>
          <a:p>
            <a:r>
              <a:rPr lang="en-US" dirty="0">
                <a:solidFill>
                  <a:srgbClr val="0070C0"/>
                </a:solidFill>
              </a:rPr>
              <a:t>Indian Institute of Science</a:t>
            </a:r>
          </a:p>
        </p:txBody>
      </p:sp>
    </p:spTree>
    <p:extLst>
      <p:ext uri="{BB962C8B-B14F-4D97-AF65-F5344CB8AC3E}">
        <p14:creationId xmlns:p14="http://schemas.microsoft.com/office/powerpoint/2010/main" val="559235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10100" y="2580079"/>
            <a:ext cx="2971800" cy="1447800"/>
          </a:xfrm>
          <a:prstGeom prst="roundRect">
            <a:avLst/>
          </a:prstGeom>
          <a:solidFill>
            <a:schemeClr val="bg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p>
            <a:pPr algn="ctr"/>
            <a:r>
              <a:rPr lang="en-IN" sz="2400" b="1" dirty="0">
                <a:solidFill>
                  <a:srgbClr val="C00000"/>
                </a:solidFill>
              </a:rPr>
              <a:t>Institute/University </a:t>
            </a:r>
          </a:p>
          <a:p>
            <a:pPr algn="ctr"/>
            <a:r>
              <a:rPr lang="en-US" sz="2400" b="1" dirty="0">
                <a:solidFill>
                  <a:srgbClr val="C00000"/>
                </a:solidFill>
              </a:rPr>
              <a:t>(An Example)</a:t>
            </a:r>
            <a:endParaRPr lang="en-IN" sz="2400" b="1" dirty="0">
              <a:solidFill>
                <a:srgbClr val="C00000"/>
              </a:solidFill>
            </a:endParaRPr>
          </a:p>
        </p:txBody>
      </p:sp>
      <p:sp>
        <p:nvSpPr>
          <p:cNvPr id="3" name="Rounded Rectangle 2"/>
          <p:cNvSpPr/>
          <p:nvPr/>
        </p:nvSpPr>
        <p:spPr>
          <a:xfrm>
            <a:off x="1676400" y="4027879"/>
            <a:ext cx="2590800" cy="1295400"/>
          </a:xfrm>
          <a:prstGeom prst="roundRect">
            <a:avLst/>
          </a:prstGeom>
          <a:solidFill>
            <a:srgbClr val="00B05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a:r>
              <a:rPr lang="en-IN" sz="2000" b="1" dirty="0">
                <a:solidFill>
                  <a:srgbClr val="C00000"/>
                </a:solidFill>
              </a:rPr>
              <a:t>Faculty and Students:  Hiring the best, and getting the best out of them</a:t>
            </a:r>
          </a:p>
        </p:txBody>
      </p:sp>
      <p:sp>
        <p:nvSpPr>
          <p:cNvPr id="5" name="Rounded Rectangle 4"/>
          <p:cNvSpPr/>
          <p:nvPr/>
        </p:nvSpPr>
        <p:spPr>
          <a:xfrm>
            <a:off x="4876800" y="5323280"/>
            <a:ext cx="2438400" cy="1471773"/>
          </a:xfrm>
          <a:prstGeom prst="roundRect">
            <a:avLst/>
          </a:prstGeom>
          <a:solidFill>
            <a:srgbClr val="FF9E01">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fontScale="92500" lnSpcReduction="10000"/>
          </a:bodyPr>
          <a:lstStyle/>
          <a:p>
            <a:pPr algn="ctr"/>
            <a:r>
              <a:rPr lang="en-IN" sz="2400" b="1" dirty="0">
                <a:solidFill>
                  <a:srgbClr val="C00000"/>
                </a:solidFill>
              </a:rPr>
              <a:t> Infrastructure, admin support, research facilities, and funding</a:t>
            </a:r>
          </a:p>
        </p:txBody>
      </p:sp>
      <p:sp>
        <p:nvSpPr>
          <p:cNvPr id="6" name="Rounded Rectangle 5"/>
          <p:cNvSpPr/>
          <p:nvPr/>
        </p:nvSpPr>
        <p:spPr>
          <a:xfrm>
            <a:off x="7696200" y="4016320"/>
            <a:ext cx="2819400" cy="1483332"/>
          </a:xfrm>
          <a:prstGeom prst="round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a:r>
              <a:rPr lang="en-IN" sz="2000" b="1" dirty="0">
                <a:solidFill>
                  <a:srgbClr val="C00000"/>
                </a:solidFill>
              </a:rPr>
              <a:t>International Outlook: faculty, student exchange and travel; collaborative programs</a:t>
            </a:r>
          </a:p>
        </p:txBody>
      </p:sp>
      <p:sp>
        <p:nvSpPr>
          <p:cNvPr id="7" name="Rounded Rectangle 6"/>
          <p:cNvSpPr/>
          <p:nvPr/>
        </p:nvSpPr>
        <p:spPr>
          <a:xfrm>
            <a:off x="1676400" y="1080053"/>
            <a:ext cx="2667000" cy="1308243"/>
          </a:xfrm>
          <a:prstGeom prst="roundRect">
            <a:avLst/>
          </a:prstGeom>
          <a:solidFill>
            <a:srgbClr val="00B05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a:r>
              <a:rPr lang="en-IN" sz="2000" b="1" dirty="0">
                <a:solidFill>
                  <a:srgbClr val="C00000"/>
                </a:solidFill>
              </a:rPr>
              <a:t>Well-placed, successful alumni: sought-after experts and luminaries</a:t>
            </a:r>
          </a:p>
        </p:txBody>
      </p:sp>
      <p:sp>
        <p:nvSpPr>
          <p:cNvPr id="8" name="Rounded Rectangle 7"/>
          <p:cNvSpPr/>
          <p:nvPr/>
        </p:nvSpPr>
        <p:spPr>
          <a:xfrm>
            <a:off x="4876800" y="622853"/>
            <a:ext cx="2438400" cy="1271427"/>
          </a:xfrm>
          <a:prstGeom prst="roundRect">
            <a:avLst/>
          </a:prstGeom>
          <a:solidFill>
            <a:srgbClr val="00B05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a:r>
              <a:rPr lang="en-IN" sz="2000" b="1" dirty="0">
                <a:solidFill>
                  <a:srgbClr val="C00000"/>
                </a:solidFill>
              </a:rPr>
              <a:t>Impact on Science and Technology: publications and patents</a:t>
            </a:r>
          </a:p>
        </p:txBody>
      </p:sp>
      <p:sp>
        <p:nvSpPr>
          <p:cNvPr id="9" name="Rounded Rectangle 8"/>
          <p:cNvSpPr/>
          <p:nvPr/>
        </p:nvSpPr>
        <p:spPr>
          <a:xfrm>
            <a:off x="7924800" y="1080053"/>
            <a:ext cx="2590800" cy="1308243"/>
          </a:xfrm>
          <a:prstGeom prst="roundRect">
            <a:avLst/>
          </a:prstGeom>
          <a:solidFill>
            <a:srgbClr val="FF9E01">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a:r>
              <a:rPr lang="en-IN" sz="2000" b="1" dirty="0">
                <a:solidFill>
                  <a:srgbClr val="C00000"/>
                </a:solidFill>
              </a:rPr>
              <a:t>Impact on Society: industrial innovation, S &amp; T policy, scientific ambience</a:t>
            </a:r>
          </a:p>
        </p:txBody>
      </p:sp>
      <p:cxnSp>
        <p:nvCxnSpPr>
          <p:cNvPr id="13" name="Straight Arrow Connector 12"/>
          <p:cNvCxnSpPr>
            <a:stCxn id="2" idx="0"/>
            <a:endCxn id="8" idx="2"/>
          </p:cNvCxnSpPr>
          <p:nvPr/>
        </p:nvCxnSpPr>
        <p:spPr>
          <a:xfrm flipV="1">
            <a:off x="6096000" y="1894279"/>
            <a:ext cx="0" cy="6858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0"/>
            <a:endCxn id="2" idx="2"/>
          </p:cNvCxnSpPr>
          <p:nvPr/>
        </p:nvCxnSpPr>
        <p:spPr>
          <a:xfrm flipV="1">
            <a:off x="6096000" y="4027879"/>
            <a:ext cx="0" cy="12954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9" idx="1"/>
          </p:cNvCxnSpPr>
          <p:nvPr/>
        </p:nvCxnSpPr>
        <p:spPr>
          <a:xfrm flipV="1">
            <a:off x="7467600" y="1734174"/>
            <a:ext cx="457200" cy="94608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7" idx="3"/>
          </p:cNvCxnSpPr>
          <p:nvPr/>
        </p:nvCxnSpPr>
        <p:spPr>
          <a:xfrm flipH="1" flipV="1">
            <a:off x="4343400" y="1734174"/>
            <a:ext cx="381000" cy="94608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0"/>
            <a:endCxn id="2" idx="3"/>
          </p:cNvCxnSpPr>
          <p:nvPr/>
        </p:nvCxnSpPr>
        <p:spPr>
          <a:xfrm flipH="1" flipV="1">
            <a:off x="7581900" y="3303980"/>
            <a:ext cx="1524000" cy="71234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 idx="0"/>
            <a:endCxn id="2" idx="1"/>
          </p:cNvCxnSpPr>
          <p:nvPr/>
        </p:nvCxnSpPr>
        <p:spPr>
          <a:xfrm flipV="1">
            <a:off x="2971800" y="3303979"/>
            <a:ext cx="1638300" cy="7239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1676400" y="29817"/>
            <a:ext cx="88392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A Sample KPI* Chart for a Research Institute/University</a:t>
            </a:r>
            <a:endParaRPr lang="en-IN" sz="2800" b="1" dirty="0"/>
          </a:p>
        </p:txBody>
      </p:sp>
      <p:sp>
        <p:nvSpPr>
          <p:cNvPr id="4" name="TextBox 3"/>
          <p:cNvSpPr txBox="1"/>
          <p:nvPr/>
        </p:nvSpPr>
        <p:spPr>
          <a:xfrm>
            <a:off x="1540565" y="6465477"/>
            <a:ext cx="3429000" cy="369332"/>
          </a:xfrm>
          <a:prstGeom prst="rect">
            <a:avLst/>
          </a:prstGeom>
          <a:noFill/>
        </p:spPr>
        <p:txBody>
          <a:bodyPr wrap="square" rtlCol="0">
            <a:spAutoFit/>
          </a:bodyPr>
          <a:lstStyle/>
          <a:p>
            <a:r>
              <a:rPr lang="en-US" dirty="0"/>
              <a:t>*KPI: Key Performance Indicators</a:t>
            </a:r>
            <a:endParaRPr lang="en-IN" dirty="0"/>
          </a:p>
        </p:txBody>
      </p:sp>
    </p:spTree>
    <p:extLst>
      <p:ext uri="{BB962C8B-B14F-4D97-AF65-F5344CB8AC3E}">
        <p14:creationId xmlns:p14="http://schemas.microsoft.com/office/powerpoint/2010/main" val="1372631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dirty="0"/>
              <a:t>IISc: Origins, history, academic growth, current status </a:t>
            </a:r>
            <a:endParaRPr lang="en-IN" sz="3600" b="1" dirty="0"/>
          </a:p>
        </p:txBody>
      </p:sp>
    </p:spTree>
    <p:extLst>
      <p:ext uri="{BB962C8B-B14F-4D97-AF65-F5344CB8AC3E}">
        <p14:creationId xmlns:p14="http://schemas.microsoft.com/office/powerpoint/2010/main" val="3122156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919250" cy="955326"/>
          </a:xfrm>
        </p:spPr>
        <p:txBody>
          <a:bodyPr>
            <a:noAutofit/>
          </a:bodyPr>
          <a:lstStyle/>
          <a:p>
            <a:pPr algn="l"/>
            <a:r>
              <a:rPr lang="en-US" sz="4000" b="1" dirty="0"/>
              <a:t>  Indian Institute of Science (IISc)</a:t>
            </a:r>
            <a:endParaRPr lang="en-IN" sz="4000" b="1" dirty="0"/>
          </a:p>
        </p:txBody>
      </p:sp>
      <p:sp>
        <p:nvSpPr>
          <p:cNvPr id="3" name="Content Placeholder 2"/>
          <p:cNvSpPr>
            <a:spLocks noGrp="1"/>
          </p:cNvSpPr>
          <p:nvPr>
            <p:ph idx="1"/>
          </p:nvPr>
        </p:nvSpPr>
        <p:spPr>
          <a:xfrm>
            <a:off x="1967023" y="1054477"/>
            <a:ext cx="8229600" cy="609600"/>
          </a:xfrm>
        </p:spPr>
        <p:txBody>
          <a:bodyPr>
            <a:normAutofit/>
          </a:bodyPr>
          <a:lstStyle/>
          <a:p>
            <a:pPr marL="0" indent="0" algn="ctr">
              <a:buNone/>
            </a:pPr>
            <a:r>
              <a:rPr lang="en-US" sz="2800" b="1" dirty="0">
                <a:solidFill>
                  <a:srgbClr val="EC5D20"/>
                </a:solidFill>
              </a:rPr>
              <a:t>Established in 1909</a:t>
            </a:r>
            <a:endParaRPr lang="en-IN" sz="2800" b="1" dirty="0">
              <a:solidFill>
                <a:srgbClr val="EC5D20"/>
              </a:solidFill>
            </a:endParaRPr>
          </a:p>
        </p:txBody>
      </p:sp>
      <p:sp>
        <p:nvSpPr>
          <p:cNvPr id="6" name="Rounded Rectangle 5"/>
          <p:cNvSpPr/>
          <p:nvPr/>
        </p:nvSpPr>
        <p:spPr>
          <a:xfrm>
            <a:off x="9747128" y="4457098"/>
            <a:ext cx="1813389" cy="8001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Maharaja of Mysore</a:t>
            </a:r>
            <a:endParaRPr kumimoji="0" lang="en-IN" sz="24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20243" y="2514600"/>
            <a:ext cx="4637957" cy="2813069"/>
          </a:xfrm>
          <a:prstGeom prst="rect">
            <a:avLst/>
          </a:prstGeom>
        </p:spPr>
      </p:pic>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61063" y="2030805"/>
            <a:ext cx="1208105" cy="1932968"/>
          </a:xfrm>
          <a:prstGeom prst="rect">
            <a:avLst/>
          </a:prstGeom>
        </p:spPr>
      </p:pic>
      <p:sp>
        <p:nvSpPr>
          <p:cNvPr id="16" name="Rounded Rectangle 15"/>
          <p:cNvSpPr/>
          <p:nvPr/>
        </p:nvSpPr>
        <p:spPr>
          <a:xfrm>
            <a:off x="1072667" y="4368462"/>
            <a:ext cx="1921245" cy="7418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Calibri"/>
                <a:ea typeface="+mn-ea"/>
                <a:cs typeface="+mn-cs"/>
              </a:rPr>
              <a:t>Jamsetji</a:t>
            </a:r>
            <a:r>
              <a:rPr kumimoji="0" lang="en-US" sz="2400" b="1" i="0" u="none" strike="noStrike" kern="1200" cap="none" spc="0" normalizeH="0" baseline="0" noProof="0" dirty="0">
                <a:ln>
                  <a:noFill/>
                </a:ln>
                <a:solidFill>
                  <a:prstClr val="white"/>
                </a:solidFill>
                <a:effectLst/>
                <a:uLnTx/>
                <a:uFillTx/>
                <a:latin typeface="Calibri"/>
                <a:ea typeface="+mn-ea"/>
                <a:cs typeface="+mn-cs"/>
              </a:rPr>
              <a:t> Tata</a:t>
            </a:r>
          </a:p>
        </p:txBody>
      </p:sp>
      <p:sp>
        <p:nvSpPr>
          <p:cNvPr id="17" name="Content Placeholder 2"/>
          <p:cNvSpPr txBox="1">
            <a:spLocks/>
          </p:cNvSpPr>
          <p:nvPr/>
        </p:nvSpPr>
        <p:spPr>
          <a:xfrm>
            <a:off x="1509823" y="5448162"/>
            <a:ext cx="9144000" cy="121491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C00000"/>
                </a:solidFill>
                <a:effectLst/>
                <a:uLnTx/>
                <a:uFillTx/>
                <a:latin typeface="Calibri"/>
                <a:ea typeface="+mn-ea"/>
                <a:cs typeface="+mn-cs"/>
              </a:rPr>
              <a:t>Higher education and research </a:t>
            </a:r>
            <a:r>
              <a:rPr kumimoji="0" lang="en-US" sz="2800" b="1" i="1" u="none" strike="noStrike" kern="1200" cap="none" spc="0" normalizeH="0" baseline="0" noProof="0" dirty="0">
                <a:ln>
                  <a:noFill/>
                </a:ln>
                <a:solidFill>
                  <a:prstClr val="black"/>
                </a:solidFill>
                <a:effectLst/>
                <a:uLnTx/>
                <a:uFillTx/>
                <a:latin typeface="Calibri"/>
                <a:ea typeface="+mn-ea"/>
                <a:cs typeface="+mn-cs"/>
              </a:rPr>
              <a:t>in science and in engineering</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0070C0"/>
                </a:solidFill>
                <a:effectLst/>
                <a:uLnTx/>
                <a:uFillTx/>
                <a:latin typeface="Calibri"/>
                <a:ea typeface="+mn-ea"/>
                <a:cs typeface="+mn-cs"/>
              </a:rPr>
              <a:t>Earliest departments: Chemistry and Electrotechnology</a:t>
            </a:r>
            <a:endParaRPr kumimoji="0" lang="en-IN" sz="2800" b="1" i="0" u="none" strike="noStrike" kern="1200" cap="none" spc="0" normalizeH="0" baseline="0" noProof="0" dirty="0">
              <a:ln>
                <a:noFill/>
              </a:ln>
              <a:solidFill>
                <a:srgbClr val="0070C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0070C0"/>
                </a:solidFill>
                <a:effectLst/>
                <a:uLnTx/>
                <a:uFillTx/>
                <a:latin typeface="Calibri"/>
                <a:ea typeface="+mn-ea"/>
                <a:cs typeface="+mn-cs"/>
              </a:rPr>
              <a:t>First batch of students admitted in 1911</a:t>
            </a:r>
          </a:p>
        </p:txBody>
      </p:sp>
      <p:sp>
        <p:nvSpPr>
          <p:cNvPr id="18" name="Rounded Rectangle 17"/>
          <p:cNvSpPr/>
          <p:nvPr/>
        </p:nvSpPr>
        <p:spPr>
          <a:xfrm>
            <a:off x="5127068" y="1600200"/>
            <a:ext cx="2035732" cy="74189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Government of India</a:t>
            </a: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3595" y="1893141"/>
            <a:ext cx="1856551" cy="2268102"/>
          </a:xfrm>
          <a:prstGeom prst="rect">
            <a:avLst/>
          </a:prstGeom>
        </p:spPr>
      </p:pic>
      <p:pic>
        <p:nvPicPr>
          <p:cNvPr id="5" name="Picture 4" descr="An old photo of a person&#10;&#10;Description automatically generated">
            <a:extLst>
              <a:ext uri="{FF2B5EF4-FFF2-40B4-BE49-F238E27FC236}">
                <a16:creationId xmlns:a16="http://schemas.microsoft.com/office/drawing/2014/main" id="{2CD785AF-E685-469D-9BB8-11240E7622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32931" y="1695671"/>
            <a:ext cx="1714500" cy="2657475"/>
          </a:xfrm>
          <a:prstGeom prst="rect">
            <a:avLst/>
          </a:prstGeom>
        </p:spPr>
      </p:pic>
      <p:sp>
        <p:nvSpPr>
          <p:cNvPr id="7" name="Speech Bubble: Rectangle with Corners Rounded 6">
            <a:extLst>
              <a:ext uri="{FF2B5EF4-FFF2-40B4-BE49-F238E27FC236}">
                <a16:creationId xmlns:a16="http://schemas.microsoft.com/office/drawing/2014/main" id="{E8021521-8DEE-47EA-BD47-D224650BF6D9}"/>
              </a:ext>
            </a:extLst>
          </p:cNvPr>
          <p:cNvSpPr/>
          <p:nvPr/>
        </p:nvSpPr>
        <p:spPr>
          <a:xfrm>
            <a:off x="5158417" y="4739411"/>
            <a:ext cx="4428826" cy="2009058"/>
          </a:xfrm>
          <a:prstGeom prst="wedgeRoundRectCallout">
            <a:avLst>
              <a:gd name="adj1" fmla="val -109743"/>
              <a:gd name="adj2" fmla="val -109290"/>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C00000"/>
                </a:solidFill>
                <a:effectLst/>
                <a:uLnTx/>
                <a:uFillTx/>
                <a:latin typeface="Calibri"/>
                <a:ea typeface="+mn-ea"/>
                <a:cs typeface="+mn-cs"/>
              </a:rPr>
              <a:t>Jamsetji</a:t>
            </a:r>
            <a:r>
              <a:rPr kumimoji="0" lang="en-US" sz="2000" b="1" i="0" u="none" strike="noStrike" kern="1200" cap="none" spc="0" normalizeH="0" baseline="0" noProof="0" dirty="0">
                <a:ln>
                  <a:noFill/>
                </a:ln>
                <a:solidFill>
                  <a:srgbClr val="C00000"/>
                </a:solidFill>
                <a:effectLst/>
                <a:uLnTx/>
                <a:uFillTx/>
                <a:latin typeface="Calibri"/>
                <a:ea typeface="+mn-ea"/>
                <a:cs typeface="+mn-cs"/>
              </a:rPr>
              <a:t> N. Tata, founder of Tata Sons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a:ea typeface="+mn-ea"/>
                <a:cs typeface="+mn-cs"/>
              </a:rPr>
              <a:t>Conceived of IISc in 1892, shortly after the establishment of research universities in the US, such as Johns Hopkins and Caltech</a:t>
            </a:r>
          </a:p>
        </p:txBody>
      </p:sp>
    </p:spTree>
    <p:extLst>
      <p:ext uri="{BB962C8B-B14F-4D97-AF65-F5344CB8AC3E}">
        <p14:creationId xmlns:p14="http://schemas.microsoft.com/office/powerpoint/2010/main" val="336062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Shape 196"/>
          <p:cNvSpPr>
            <a:spLocks noChangeArrowheads="1"/>
          </p:cNvSpPr>
          <p:nvPr/>
        </p:nvSpPr>
        <p:spPr bwMode="auto">
          <a:xfrm>
            <a:off x="1219200" y="990601"/>
            <a:ext cx="9601200" cy="2126095"/>
          </a:xfrm>
          <a:prstGeom prst="rect">
            <a:avLst/>
          </a:pr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wrap="square" lIns="45719" rIns="45719">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497D"/>
                </a:solidFill>
                <a:effectLst/>
                <a:uLnTx/>
                <a:uFillTx/>
                <a:latin typeface="Calibri"/>
                <a:ea typeface="+mn-ea"/>
                <a:cs typeface="+mn-cs"/>
              </a:rPr>
              <a:t>To provide for advanced instruction and to conduct original investigations in all branches of knowledge and, in particular, such branches of knowledge as are likely to promote the material and industrial welfare of India </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3874" y="3276600"/>
            <a:ext cx="5170526" cy="3444863"/>
          </a:xfrm>
          <a:prstGeom prst="rect">
            <a:avLst/>
          </a:prstGeom>
        </p:spPr>
      </p:pic>
      <p:sp>
        <p:nvSpPr>
          <p:cNvPr id="12" name="Title 1">
            <a:extLst>
              <a:ext uri="{FF2B5EF4-FFF2-40B4-BE49-F238E27FC236}">
                <a16:creationId xmlns:a16="http://schemas.microsoft.com/office/drawing/2014/main" id="{B0668502-9E1D-4F13-A740-3036C61B194B}"/>
              </a:ext>
            </a:extLst>
          </p:cNvPr>
          <p:cNvSpPr txBox="1">
            <a:spLocks/>
          </p:cNvSpPr>
          <p:nvPr/>
        </p:nvSpPr>
        <p:spPr>
          <a:xfrm>
            <a:off x="0" y="1"/>
            <a:ext cx="9919249" cy="761999"/>
          </a:xfrm>
          <a:prstGeom prst="rect">
            <a:avLst/>
          </a:prstGeom>
        </p:spPr>
        <p:txBody>
          <a:bodyPr>
            <a:noAutofit/>
          </a:bodyPr>
          <a:lstStyle>
            <a:lvl1pPr algn="ctr" defTabSz="914400" rtl="0" eaLnBrk="1" latinLnBrk="0" hangingPunct="1">
              <a:spcBef>
                <a:spcPct val="0"/>
              </a:spcBef>
              <a:buNone/>
              <a:defRPr sz="40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j-ea"/>
                <a:cs typeface="+mj-cs"/>
              </a:rPr>
              <a:t>  The Institute’s Mandate</a:t>
            </a:r>
            <a:endParaRPr kumimoji="0" lang="en-IN" sz="4000" b="1" i="0" u="none" strike="noStrike" kern="1200" cap="none" spc="0" normalizeH="0" baseline="0" noProof="0" dirty="0">
              <a:ln>
                <a:noFill/>
              </a:ln>
              <a:solidFill>
                <a:prstClr val="white"/>
              </a:solidFill>
              <a:effectLst/>
              <a:uLnTx/>
              <a:uFillTx/>
              <a:latin typeface="Calibri"/>
              <a:ea typeface="+mj-ea"/>
              <a:cs typeface="+mj-cs"/>
            </a:endParaRPr>
          </a:p>
        </p:txBody>
      </p:sp>
    </p:spTree>
    <p:extLst>
      <p:ext uri="{BB962C8B-B14F-4D97-AF65-F5344CB8AC3E}">
        <p14:creationId xmlns:p14="http://schemas.microsoft.com/office/powerpoint/2010/main" val="1291892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Shape 150"/>
          <p:cNvSpPr txBox="1"/>
          <p:nvPr/>
        </p:nvSpPr>
        <p:spPr>
          <a:xfrm>
            <a:off x="0" y="105876"/>
            <a:ext cx="5524769" cy="708000"/>
          </a:xfrm>
          <a:prstGeom prst="rect">
            <a:avLst/>
          </a:prstGeom>
          <a:no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ct val="25000"/>
              <a:buFont typeface="Calibri"/>
              <a:buNone/>
              <a:tabLst/>
              <a:defRPr/>
            </a:pPr>
            <a:r>
              <a:rPr kumimoji="0" lang="en-GB" sz="3600" b="0" i="0" u="none" strike="noStrike" kern="1200" cap="none" spc="0" normalizeH="0" baseline="0" noProof="0" dirty="0">
                <a:ln>
                  <a:noFill/>
                </a:ln>
                <a:solidFill>
                  <a:srgbClr val="FFFFFF"/>
                </a:solidFill>
                <a:effectLst/>
                <a:uLnTx/>
                <a:uFillTx/>
                <a:latin typeface="Calibri"/>
                <a:ea typeface="Calibri"/>
                <a:cs typeface="Calibri"/>
                <a:sym typeface="Calibri"/>
              </a:rPr>
              <a:t>  </a:t>
            </a:r>
            <a:r>
              <a:rPr kumimoji="0" lang="en-GB" sz="3600" b="1" i="0" u="none" strike="noStrike" kern="1200" cap="none" spc="0" normalizeH="0" baseline="0" noProof="0" dirty="0">
                <a:ln>
                  <a:noFill/>
                </a:ln>
                <a:solidFill>
                  <a:srgbClr val="FFFFFF"/>
                </a:solidFill>
                <a:effectLst/>
                <a:uLnTx/>
                <a:uFillTx/>
                <a:latin typeface="Calibri"/>
                <a:ea typeface="Calibri"/>
                <a:cs typeface="Calibri"/>
                <a:sym typeface="Calibri"/>
              </a:rPr>
              <a:t>Departments: 1909 - 2018</a:t>
            </a:r>
          </a:p>
        </p:txBody>
      </p:sp>
      <p:cxnSp>
        <p:nvCxnSpPr>
          <p:cNvPr id="24" name="Straight Connector 23">
            <a:extLst>
              <a:ext uri="{FF2B5EF4-FFF2-40B4-BE49-F238E27FC236}">
                <a16:creationId xmlns:a16="http://schemas.microsoft.com/office/drawing/2014/main" id="{883523E9-F833-4FC4-AD10-7D6D7C177D15}"/>
              </a:ext>
            </a:extLst>
          </p:cNvPr>
          <p:cNvCxnSpPr/>
          <p:nvPr/>
        </p:nvCxnSpPr>
        <p:spPr>
          <a:xfrm>
            <a:off x="822089" y="2048947"/>
            <a:ext cx="10533769" cy="0"/>
          </a:xfrm>
          <a:prstGeom prst="line">
            <a:avLst/>
          </a:prstGeom>
          <a:ln w="2540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BBF0475F-B8A9-4622-B85B-2E977778FBFD}"/>
              </a:ext>
            </a:extLst>
          </p:cNvPr>
          <p:cNvCxnSpPr/>
          <p:nvPr/>
        </p:nvCxnSpPr>
        <p:spPr>
          <a:xfrm>
            <a:off x="646588" y="3400199"/>
            <a:ext cx="10783623" cy="0"/>
          </a:xfrm>
          <a:prstGeom prst="line">
            <a:avLst/>
          </a:prstGeom>
          <a:ln w="2540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2143D0BA-6AE1-4B33-B08D-C6669F32837C}"/>
              </a:ext>
            </a:extLst>
          </p:cNvPr>
          <p:cNvCxnSpPr/>
          <p:nvPr/>
        </p:nvCxnSpPr>
        <p:spPr>
          <a:xfrm flipV="1">
            <a:off x="509882" y="4956336"/>
            <a:ext cx="10779119" cy="0"/>
          </a:xfrm>
          <a:prstGeom prst="line">
            <a:avLst/>
          </a:prstGeom>
          <a:ln w="2540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EBEC61AD-E6F6-4DAF-AF15-78CE368FC518}"/>
              </a:ext>
            </a:extLst>
          </p:cNvPr>
          <p:cNvCxnSpPr/>
          <p:nvPr/>
        </p:nvCxnSpPr>
        <p:spPr>
          <a:xfrm flipV="1">
            <a:off x="970234" y="6394132"/>
            <a:ext cx="10448837" cy="0"/>
          </a:xfrm>
          <a:prstGeom prst="line">
            <a:avLst/>
          </a:prstGeom>
          <a:ln w="2540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Connector 27">
            <a:extLst>
              <a:ext uri="{FF2B5EF4-FFF2-40B4-BE49-F238E27FC236}">
                <a16:creationId xmlns:a16="http://schemas.microsoft.com/office/drawing/2014/main" id="{AF79FE9F-5379-4C02-A623-6389D436CDCC}"/>
              </a:ext>
            </a:extLst>
          </p:cNvPr>
          <p:cNvCxnSpPr/>
          <p:nvPr/>
        </p:nvCxnSpPr>
        <p:spPr>
          <a:xfrm>
            <a:off x="11429668" y="2195759"/>
            <a:ext cx="543" cy="1204440"/>
          </a:xfrm>
          <a:prstGeom prst="line">
            <a:avLst/>
          </a:prstGeom>
          <a:ln w="2540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a:extLst>
              <a:ext uri="{FF2B5EF4-FFF2-40B4-BE49-F238E27FC236}">
                <a16:creationId xmlns:a16="http://schemas.microsoft.com/office/drawing/2014/main" id="{36A867ED-DDE3-419C-A456-171EDE3EEB41}"/>
              </a:ext>
            </a:extLst>
          </p:cNvPr>
          <p:cNvCxnSpPr/>
          <p:nvPr/>
        </p:nvCxnSpPr>
        <p:spPr>
          <a:xfrm>
            <a:off x="509882" y="3677714"/>
            <a:ext cx="0" cy="1292575"/>
          </a:xfrm>
          <a:prstGeom prst="line">
            <a:avLst/>
          </a:prstGeom>
          <a:ln w="2540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a:extLst>
              <a:ext uri="{FF2B5EF4-FFF2-40B4-BE49-F238E27FC236}">
                <a16:creationId xmlns:a16="http://schemas.microsoft.com/office/drawing/2014/main" id="{643C4605-C33A-4065-A796-D286A12700A1}"/>
              </a:ext>
            </a:extLst>
          </p:cNvPr>
          <p:cNvCxnSpPr/>
          <p:nvPr/>
        </p:nvCxnSpPr>
        <p:spPr>
          <a:xfrm>
            <a:off x="11419071" y="5101558"/>
            <a:ext cx="0" cy="1292575"/>
          </a:xfrm>
          <a:prstGeom prst="line">
            <a:avLst/>
          </a:prstGeom>
          <a:ln w="2540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1" name="TextBox 30">
            <a:extLst>
              <a:ext uri="{FF2B5EF4-FFF2-40B4-BE49-F238E27FC236}">
                <a16:creationId xmlns:a16="http://schemas.microsoft.com/office/drawing/2014/main" id="{8EEB7C2A-A2D2-48ED-A53D-4D35E78EBA8F}"/>
              </a:ext>
            </a:extLst>
          </p:cNvPr>
          <p:cNvSpPr txBox="1"/>
          <p:nvPr/>
        </p:nvSpPr>
        <p:spPr>
          <a:xfrm>
            <a:off x="88655" y="1120878"/>
            <a:ext cx="1983485" cy="66697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General </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err="1">
                <a:ln>
                  <a:noFill/>
                </a:ln>
                <a:solidFill>
                  <a:prstClr val="black"/>
                </a:solidFill>
                <a:effectLst/>
                <a:uLnTx/>
                <a:uFillTx/>
                <a:latin typeface="Calibri"/>
                <a:ea typeface="+mn-ea"/>
                <a:cs typeface="+mn-cs"/>
              </a:rPr>
              <a:t>Chem</a:t>
            </a:r>
            <a:r>
              <a:rPr kumimoji="0" lang="en-IN" sz="1867" b="0" i="0" u="none" strike="noStrike" kern="1200" cap="none" spc="0" normalizeH="0" baseline="0" noProof="0" dirty="0">
                <a:ln>
                  <a:noFill/>
                </a:ln>
                <a:solidFill>
                  <a:prstClr val="black"/>
                </a:solidFill>
                <a:effectLst/>
                <a:uLnTx/>
                <a:uFillTx/>
                <a:latin typeface="Calibri"/>
                <a:ea typeface="+mn-ea"/>
                <a:cs typeface="+mn-cs"/>
              </a:rPr>
              <a:t> (IPC)</a:t>
            </a:r>
          </a:p>
        </p:txBody>
      </p:sp>
      <p:sp>
        <p:nvSpPr>
          <p:cNvPr id="32" name="TextBox 31">
            <a:extLst>
              <a:ext uri="{FF2B5EF4-FFF2-40B4-BE49-F238E27FC236}">
                <a16:creationId xmlns:a16="http://schemas.microsoft.com/office/drawing/2014/main" id="{9A39E507-8B43-4AAF-8DA7-F41B649724C5}"/>
              </a:ext>
            </a:extLst>
          </p:cNvPr>
          <p:cNvSpPr txBox="1"/>
          <p:nvPr/>
        </p:nvSpPr>
        <p:spPr>
          <a:xfrm>
            <a:off x="2129461" y="1842687"/>
            <a:ext cx="882087" cy="420045"/>
          </a:xfrm>
          <a:prstGeom prst="roundRect">
            <a:avLst/>
          </a:prstGeom>
          <a:solidFill>
            <a:srgbClr val="F2DCDB"/>
          </a:solid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srgbClr val="C0504D"/>
                </a:solidFill>
                <a:effectLst/>
                <a:uLnTx/>
                <a:uFillTx/>
                <a:latin typeface="Calibri"/>
                <a:ea typeface="+mn-ea"/>
                <a:cs typeface="+mn-cs"/>
              </a:rPr>
              <a:t>1911</a:t>
            </a:r>
          </a:p>
        </p:txBody>
      </p:sp>
      <p:sp>
        <p:nvSpPr>
          <p:cNvPr id="33" name="TextBox 32">
            <a:extLst>
              <a:ext uri="{FF2B5EF4-FFF2-40B4-BE49-F238E27FC236}">
                <a16:creationId xmlns:a16="http://schemas.microsoft.com/office/drawing/2014/main" id="{86E7F449-F41D-4EC8-A1CC-4C1543BD3272}"/>
              </a:ext>
            </a:extLst>
          </p:cNvPr>
          <p:cNvSpPr txBox="1"/>
          <p:nvPr/>
        </p:nvSpPr>
        <p:spPr>
          <a:xfrm>
            <a:off x="657360" y="1823435"/>
            <a:ext cx="882087" cy="420045"/>
          </a:xfrm>
          <a:prstGeom prst="roundRect">
            <a:avLst/>
          </a:prstGeom>
          <a:solidFill>
            <a:srgbClr val="DCE6F2"/>
          </a:solid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srgbClr val="1F497D"/>
                </a:solidFill>
                <a:effectLst/>
                <a:uLnTx/>
                <a:uFillTx/>
                <a:latin typeface="Calibri"/>
                <a:ea typeface="+mn-ea"/>
                <a:cs typeface="+mn-cs"/>
              </a:rPr>
              <a:t>1909</a:t>
            </a:r>
          </a:p>
        </p:txBody>
      </p:sp>
      <p:sp>
        <p:nvSpPr>
          <p:cNvPr id="34" name="TextBox 33">
            <a:extLst>
              <a:ext uri="{FF2B5EF4-FFF2-40B4-BE49-F238E27FC236}">
                <a16:creationId xmlns:a16="http://schemas.microsoft.com/office/drawing/2014/main" id="{27DAD933-55DB-4B65-AB77-12E19E0916C8}"/>
              </a:ext>
            </a:extLst>
          </p:cNvPr>
          <p:cNvSpPr txBox="1"/>
          <p:nvPr/>
        </p:nvSpPr>
        <p:spPr>
          <a:xfrm>
            <a:off x="8142712" y="1773518"/>
            <a:ext cx="882087" cy="420045"/>
          </a:xfrm>
          <a:prstGeom prst="roundRect">
            <a:avLst/>
          </a:prstGeom>
          <a:solidFill>
            <a:srgbClr val="F2DCDB"/>
          </a:solid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srgbClr val="C0504D"/>
                </a:solidFill>
                <a:effectLst/>
                <a:uLnTx/>
                <a:uFillTx/>
                <a:latin typeface="Calibri"/>
                <a:ea typeface="+mn-ea"/>
                <a:cs typeface="+mn-cs"/>
              </a:rPr>
              <a:t>1942</a:t>
            </a:r>
          </a:p>
        </p:txBody>
      </p:sp>
      <p:sp>
        <p:nvSpPr>
          <p:cNvPr id="35" name="TextBox 34">
            <a:extLst>
              <a:ext uri="{FF2B5EF4-FFF2-40B4-BE49-F238E27FC236}">
                <a16:creationId xmlns:a16="http://schemas.microsoft.com/office/drawing/2014/main" id="{42E9AC6C-DDA9-47E6-B7F4-59EA9742629D}"/>
              </a:ext>
            </a:extLst>
          </p:cNvPr>
          <p:cNvSpPr txBox="1"/>
          <p:nvPr/>
        </p:nvSpPr>
        <p:spPr>
          <a:xfrm>
            <a:off x="3635985" y="1815530"/>
            <a:ext cx="882087" cy="420045"/>
          </a:xfrm>
          <a:prstGeom prst="roundRect">
            <a:avLst/>
          </a:prstGeom>
          <a:solidFill>
            <a:srgbClr val="EBF1DE"/>
          </a:solid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srgbClr val="9BBB59">
                    <a:lumMod val="50000"/>
                  </a:srgbClr>
                </a:solidFill>
                <a:effectLst/>
                <a:uLnTx/>
                <a:uFillTx/>
                <a:latin typeface="Calibri"/>
                <a:ea typeface="+mn-ea"/>
                <a:cs typeface="+mn-cs"/>
              </a:rPr>
              <a:t>1921</a:t>
            </a:r>
          </a:p>
        </p:txBody>
      </p:sp>
      <p:sp>
        <p:nvSpPr>
          <p:cNvPr id="36" name="TextBox 35">
            <a:extLst>
              <a:ext uri="{FF2B5EF4-FFF2-40B4-BE49-F238E27FC236}">
                <a16:creationId xmlns:a16="http://schemas.microsoft.com/office/drawing/2014/main" id="{B763D398-C388-47CA-A14D-70FCF76D0283}"/>
              </a:ext>
            </a:extLst>
          </p:cNvPr>
          <p:cNvSpPr txBox="1"/>
          <p:nvPr/>
        </p:nvSpPr>
        <p:spPr>
          <a:xfrm>
            <a:off x="5094500" y="1808507"/>
            <a:ext cx="882087" cy="420045"/>
          </a:xfrm>
          <a:prstGeom prst="roundRect">
            <a:avLst/>
          </a:prstGeom>
          <a:solidFill>
            <a:srgbClr val="E6E0EC"/>
          </a:solid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srgbClr val="8064A2"/>
                </a:solidFill>
                <a:effectLst/>
                <a:uLnTx/>
                <a:uFillTx/>
                <a:latin typeface="Calibri"/>
                <a:ea typeface="+mn-ea"/>
                <a:cs typeface="+mn-cs"/>
              </a:rPr>
              <a:t>1933</a:t>
            </a:r>
          </a:p>
        </p:txBody>
      </p:sp>
      <p:sp>
        <p:nvSpPr>
          <p:cNvPr id="37" name="TextBox 36">
            <a:extLst>
              <a:ext uri="{FF2B5EF4-FFF2-40B4-BE49-F238E27FC236}">
                <a16:creationId xmlns:a16="http://schemas.microsoft.com/office/drawing/2014/main" id="{CDD4A7A1-4954-44DD-944E-D061DD07CDA6}"/>
              </a:ext>
            </a:extLst>
          </p:cNvPr>
          <p:cNvSpPr txBox="1"/>
          <p:nvPr/>
        </p:nvSpPr>
        <p:spPr>
          <a:xfrm>
            <a:off x="6644450" y="1794850"/>
            <a:ext cx="882087" cy="420045"/>
          </a:xfrm>
          <a:prstGeom prst="roundRect">
            <a:avLst/>
          </a:prstGeom>
          <a:solidFill>
            <a:srgbClr val="DCE6F2"/>
          </a:solid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srgbClr val="1F497D"/>
                </a:solidFill>
                <a:effectLst/>
                <a:uLnTx/>
                <a:uFillTx/>
                <a:latin typeface="Calibri"/>
                <a:ea typeface="+mn-ea"/>
                <a:cs typeface="+mn-cs"/>
              </a:rPr>
              <a:t>1941</a:t>
            </a:r>
          </a:p>
        </p:txBody>
      </p:sp>
      <p:sp>
        <p:nvSpPr>
          <p:cNvPr id="38" name="TextBox 37">
            <a:extLst>
              <a:ext uri="{FF2B5EF4-FFF2-40B4-BE49-F238E27FC236}">
                <a16:creationId xmlns:a16="http://schemas.microsoft.com/office/drawing/2014/main" id="{A537F0EF-3906-4448-B09D-27C8FE844AA9}"/>
              </a:ext>
            </a:extLst>
          </p:cNvPr>
          <p:cNvSpPr txBox="1"/>
          <p:nvPr/>
        </p:nvSpPr>
        <p:spPr>
          <a:xfrm>
            <a:off x="9541418" y="1773518"/>
            <a:ext cx="882087" cy="420045"/>
          </a:xfrm>
          <a:prstGeom prst="roundRect">
            <a:avLst/>
          </a:prstGeom>
          <a:solidFill>
            <a:srgbClr val="EBF1DE"/>
          </a:solid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srgbClr val="9BBB59">
                    <a:lumMod val="50000"/>
                  </a:srgbClr>
                </a:solidFill>
                <a:effectLst/>
                <a:uLnTx/>
                <a:uFillTx/>
                <a:latin typeface="Calibri"/>
                <a:ea typeface="+mn-ea"/>
                <a:cs typeface="+mn-cs"/>
              </a:rPr>
              <a:t>1943</a:t>
            </a:r>
          </a:p>
        </p:txBody>
      </p:sp>
      <p:sp>
        <p:nvSpPr>
          <p:cNvPr id="39" name="TextBox 38">
            <a:extLst>
              <a:ext uri="{FF2B5EF4-FFF2-40B4-BE49-F238E27FC236}">
                <a16:creationId xmlns:a16="http://schemas.microsoft.com/office/drawing/2014/main" id="{F92EA028-D705-4CC9-92C1-F6105BD04C08}"/>
              </a:ext>
            </a:extLst>
          </p:cNvPr>
          <p:cNvSpPr txBox="1"/>
          <p:nvPr/>
        </p:nvSpPr>
        <p:spPr>
          <a:xfrm>
            <a:off x="10940126" y="1794848"/>
            <a:ext cx="882087" cy="420045"/>
          </a:xfrm>
          <a:prstGeom prst="roundRect">
            <a:avLst/>
          </a:prstGeom>
          <a:solidFill>
            <a:srgbClr val="E6E0EC"/>
          </a:solid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srgbClr val="8064A2"/>
                </a:solidFill>
                <a:effectLst/>
                <a:uLnTx/>
                <a:uFillTx/>
                <a:latin typeface="Calibri"/>
                <a:ea typeface="+mn-ea"/>
                <a:cs typeface="+mn-cs"/>
              </a:rPr>
              <a:t>1945</a:t>
            </a:r>
          </a:p>
        </p:txBody>
      </p:sp>
      <p:sp>
        <p:nvSpPr>
          <p:cNvPr id="40" name="TextBox 39">
            <a:extLst>
              <a:ext uri="{FF2B5EF4-FFF2-40B4-BE49-F238E27FC236}">
                <a16:creationId xmlns:a16="http://schemas.microsoft.com/office/drawing/2014/main" id="{371B4BF9-1F87-433A-9775-4DACB62FAF34}"/>
              </a:ext>
            </a:extLst>
          </p:cNvPr>
          <p:cNvSpPr txBox="1"/>
          <p:nvPr/>
        </p:nvSpPr>
        <p:spPr>
          <a:xfrm>
            <a:off x="1656880" y="3234418"/>
            <a:ext cx="882087" cy="420045"/>
          </a:xfrm>
          <a:prstGeom prst="roundRect">
            <a:avLst/>
          </a:prstGeom>
          <a:solidFill>
            <a:srgbClr val="EBF1DE"/>
          </a:solid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srgbClr val="9BBB59">
                    <a:lumMod val="50000"/>
                  </a:srgbClr>
                </a:solidFill>
                <a:effectLst/>
                <a:uLnTx/>
                <a:uFillTx/>
                <a:latin typeface="Calibri"/>
                <a:ea typeface="+mn-ea"/>
                <a:cs typeface="+mn-cs"/>
              </a:rPr>
              <a:t>1974</a:t>
            </a:r>
          </a:p>
        </p:txBody>
      </p:sp>
      <p:sp>
        <p:nvSpPr>
          <p:cNvPr id="41" name="TextBox 40">
            <a:extLst>
              <a:ext uri="{FF2B5EF4-FFF2-40B4-BE49-F238E27FC236}">
                <a16:creationId xmlns:a16="http://schemas.microsoft.com/office/drawing/2014/main" id="{7490F94F-7AC7-4B2A-B966-724136C52518}"/>
              </a:ext>
            </a:extLst>
          </p:cNvPr>
          <p:cNvSpPr txBox="1"/>
          <p:nvPr/>
        </p:nvSpPr>
        <p:spPr>
          <a:xfrm>
            <a:off x="205542" y="3242775"/>
            <a:ext cx="882087" cy="420045"/>
          </a:xfrm>
          <a:prstGeom prst="roundRect">
            <a:avLst/>
          </a:prstGeom>
          <a:solidFill>
            <a:srgbClr val="E6E0EC"/>
          </a:solid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srgbClr val="8064A2"/>
                </a:solidFill>
                <a:effectLst/>
                <a:uLnTx/>
                <a:uFillTx/>
                <a:latin typeface="Calibri"/>
                <a:ea typeface="+mn-ea"/>
                <a:cs typeface="+mn-cs"/>
              </a:rPr>
              <a:t>1976</a:t>
            </a:r>
          </a:p>
        </p:txBody>
      </p:sp>
      <p:sp>
        <p:nvSpPr>
          <p:cNvPr id="42" name="TextBox 41">
            <a:extLst>
              <a:ext uri="{FF2B5EF4-FFF2-40B4-BE49-F238E27FC236}">
                <a16:creationId xmlns:a16="http://schemas.microsoft.com/office/drawing/2014/main" id="{9794DCE8-4F5A-436D-924A-F7ED29A7DB34}"/>
              </a:ext>
            </a:extLst>
          </p:cNvPr>
          <p:cNvSpPr txBox="1"/>
          <p:nvPr/>
        </p:nvSpPr>
        <p:spPr>
          <a:xfrm>
            <a:off x="7701666" y="3213538"/>
            <a:ext cx="882087" cy="420045"/>
          </a:xfrm>
          <a:prstGeom prst="roundRect">
            <a:avLst/>
          </a:prstGeom>
          <a:solidFill>
            <a:srgbClr val="EBF1DE"/>
          </a:solid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srgbClr val="9BBB59">
                    <a:lumMod val="50000"/>
                  </a:srgbClr>
                </a:solidFill>
                <a:effectLst/>
                <a:uLnTx/>
                <a:uFillTx/>
                <a:latin typeface="Calibri"/>
                <a:ea typeface="+mn-ea"/>
                <a:cs typeface="+mn-cs"/>
              </a:rPr>
              <a:t>1956</a:t>
            </a:r>
          </a:p>
        </p:txBody>
      </p:sp>
      <p:sp>
        <p:nvSpPr>
          <p:cNvPr id="43" name="TextBox 42">
            <a:extLst>
              <a:ext uri="{FF2B5EF4-FFF2-40B4-BE49-F238E27FC236}">
                <a16:creationId xmlns:a16="http://schemas.microsoft.com/office/drawing/2014/main" id="{1AE72345-A680-437C-97AF-582821817E97}"/>
              </a:ext>
            </a:extLst>
          </p:cNvPr>
          <p:cNvSpPr txBox="1"/>
          <p:nvPr/>
        </p:nvSpPr>
        <p:spPr>
          <a:xfrm>
            <a:off x="3184168" y="3234870"/>
            <a:ext cx="882087" cy="420045"/>
          </a:xfrm>
          <a:prstGeom prst="roundRect">
            <a:avLst/>
          </a:prstGeom>
          <a:solidFill>
            <a:srgbClr val="F2DCDB"/>
          </a:solid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srgbClr val="C0504D"/>
                </a:solidFill>
                <a:effectLst/>
                <a:uLnTx/>
                <a:uFillTx/>
                <a:latin typeface="Calibri"/>
                <a:ea typeface="+mn-ea"/>
                <a:cs typeface="+mn-cs"/>
              </a:rPr>
              <a:t>1971</a:t>
            </a:r>
          </a:p>
        </p:txBody>
      </p:sp>
      <p:sp>
        <p:nvSpPr>
          <p:cNvPr id="44" name="TextBox 43">
            <a:extLst>
              <a:ext uri="{FF2B5EF4-FFF2-40B4-BE49-F238E27FC236}">
                <a16:creationId xmlns:a16="http://schemas.microsoft.com/office/drawing/2014/main" id="{EE9658DD-8C52-4412-8F94-D2B05BDB3D89}"/>
              </a:ext>
            </a:extLst>
          </p:cNvPr>
          <p:cNvSpPr txBox="1"/>
          <p:nvPr/>
        </p:nvSpPr>
        <p:spPr>
          <a:xfrm>
            <a:off x="4642682" y="3227847"/>
            <a:ext cx="882087" cy="420045"/>
          </a:xfrm>
          <a:prstGeom prst="roundRect">
            <a:avLst/>
          </a:prstGeom>
          <a:solidFill>
            <a:srgbClr val="DCE6F2"/>
          </a:solid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srgbClr val="1F497D"/>
                </a:solidFill>
                <a:effectLst/>
                <a:uLnTx/>
                <a:uFillTx/>
                <a:latin typeface="Calibri"/>
                <a:ea typeface="+mn-ea"/>
                <a:cs typeface="+mn-cs"/>
              </a:rPr>
              <a:t>1970</a:t>
            </a:r>
          </a:p>
        </p:txBody>
      </p:sp>
      <p:sp>
        <p:nvSpPr>
          <p:cNvPr id="45" name="TextBox 44">
            <a:extLst>
              <a:ext uri="{FF2B5EF4-FFF2-40B4-BE49-F238E27FC236}">
                <a16:creationId xmlns:a16="http://schemas.microsoft.com/office/drawing/2014/main" id="{CC036A3E-94BF-4FEA-81C0-A7B91AD3610D}"/>
              </a:ext>
            </a:extLst>
          </p:cNvPr>
          <p:cNvSpPr txBox="1"/>
          <p:nvPr/>
        </p:nvSpPr>
        <p:spPr>
          <a:xfrm>
            <a:off x="6203405" y="3234870"/>
            <a:ext cx="882087" cy="420045"/>
          </a:xfrm>
          <a:prstGeom prst="roundRect">
            <a:avLst/>
          </a:prstGeom>
          <a:solidFill>
            <a:srgbClr val="E6E0EC"/>
          </a:solid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srgbClr val="8064A2"/>
                </a:solidFill>
                <a:effectLst/>
                <a:uLnTx/>
                <a:uFillTx/>
                <a:latin typeface="Calibri"/>
                <a:ea typeface="+mn-ea"/>
                <a:cs typeface="+mn-cs"/>
              </a:rPr>
              <a:t>1969</a:t>
            </a:r>
          </a:p>
        </p:txBody>
      </p:sp>
      <p:sp>
        <p:nvSpPr>
          <p:cNvPr id="46" name="TextBox 45">
            <a:extLst>
              <a:ext uri="{FF2B5EF4-FFF2-40B4-BE49-F238E27FC236}">
                <a16:creationId xmlns:a16="http://schemas.microsoft.com/office/drawing/2014/main" id="{CB7CB1E7-FBD2-4F27-8C08-C7252C4AAB76}"/>
              </a:ext>
            </a:extLst>
          </p:cNvPr>
          <p:cNvSpPr txBox="1"/>
          <p:nvPr/>
        </p:nvSpPr>
        <p:spPr>
          <a:xfrm>
            <a:off x="9100373" y="3213538"/>
            <a:ext cx="882087" cy="420045"/>
          </a:xfrm>
          <a:prstGeom prst="roundRect">
            <a:avLst/>
          </a:prstGeom>
          <a:solidFill>
            <a:srgbClr val="F2DCDB"/>
          </a:solid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srgbClr val="C0504D"/>
                </a:solidFill>
                <a:effectLst/>
                <a:uLnTx/>
                <a:uFillTx/>
                <a:latin typeface="Calibri"/>
                <a:ea typeface="+mn-ea"/>
                <a:cs typeface="+mn-cs"/>
              </a:rPr>
              <a:t>1950</a:t>
            </a:r>
          </a:p>
        </p:txBody>
      </p:sp>
      <p:sp>
        <p:nvSpPr>
          <p:cNvPr id="47" name="TextBox 46">
            <a:extLst>
              <a:ext uri="{FF2B5EF4-FFF2-40B4-BE49-F238E27FC236}">
                <a16:creationId xmlns:a16="http://schemas.microsoft.com/office/drawing/2014/main" id="{33485999-3023-45D6-A415-93A70FEF2292}"/>
              </a:ext>
            </a:extLst>
          </p:cNvPr>
          <p:cNvSpPr txBox="1"/>
          <p:nvPr/>
        </p:nvSpPr>
        <p:spPr>
          <a:xfrm>
            <a:off x="10499081" y="3178318"/>
            <a:ext cx="882087" cy="420045"/>
          </a:xfrm>
          <a:prstGeom prst="roundRect">
            <a:avLst/>
          </a:prstGeom>
          <a:solidFill>
            <a:srgbClr val="DCE6F2"/>
          </a:solid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srgbClr val="1F497D"/>
                </a:solidFill>
                <a:effectLst/>
                <a:uLnTx/>
                <a:uFillTx/>
                <a:latin typeface="Calibri"/>
                <a:ea typeface="+mn-ea"/>
                <a:cs typeface="+mn-cs"/>
              </a:rPr>
              <a:t>1946</a:t>
            </a:r>
          </a:p>
        </p:txBody>
      </p:sp>
      <p:sp>
        <p:nvSpPr>
          <p:cNvPr id="48" name="TextBox 47">
            <a:extLst>
              <a:ext uri="{FF2B5EF4-FFF2-40B4-BE49-F238E27FC236}">
                <a16:creationId xmlns:a16="http://schemas.microsoft.com/office/drawing/2014/main" id="{7F062416-053E-4A85-806E-1C670D30E9B7}"/>
              </a:ext>
            </a:extLst>
          </p:cNvPr>
          <p:cNvSpPr txBox="1"/>
          <p:nvPr/>
        </p:nvSpPr>
        <p:spPr>
          <a:xfrm>
            <a:off x="2924667" y="1420076"/>
            <a:ext cx="2402792" cy="379656"/>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Biochemistry</a:t>
            </a:r>
          </a:p>
        </p:txBody>
      </p:sp>
      <p:sp>
        <p:nvSpPr>
          <p:cNvPr id="49" name="TextBox 48">
            <a:extLst>
              <a:ext uri="{FF2B5EF4-FFF2-40B4-BE49-F238E27FC236}">
                <a16:creationId xmlns:a16="http://schemas.microsoft.com/office/drawing/2014/main" id="{AE23116D-8A30-44C5-B221-268C93DEB704}"/>
              </a:ext>
            </a:extLst>
          </p:cNvPr>
          <p:cNvSpPr txBox="1"/>
          <p:nvPr/>
        </p:nvSpPr>
        <p:spPr>
          <a:xfrm>
            <a:off x="1704946" y="1178644"/>
            <a:ext cx="1869343" cy="66697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Elec Tech (EE) &amp; Org. Chem.</a:t>
            </a:r>
          </a:p>
        </p:txBody>
      </p:sp>
      <p:sp>
        <p:nvSpPr>
          <p:cNvPr id="50" name="TextBox 49">
            <a:extLst>
              <a:ext uri="{FF2B5EF4-FFF2-40B4-BE49-F238E27FC236}">
                <a16:creationId xmlns:a16="http://schemas.microsoft.com/office/drawing/2014/main" id="{2B17F0BB-541E-4137-B648-064845E7F3DC}"/>
              </a:ext>
            </a:extLst>
          </p:cNvPr>
          <p:cNvSpPr txBox="1"/>
          <p:nvPr/>
        </p:nvSpPr>
        <p:spPr>
          <a:xfrm>
            <a:off x="4341188" y="1402279"/>
            <a:ext cx="2402792" cy="379656"/>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Physics</a:t>
            </a:r>
          </a:p>
        </p:txBody>
      </p:sp>
      <p:sp>
        <p:nvSpPr>
          <p:cNvPr id="51" name="TextBox 50">
            <a:extLst>
              <a:ext uri="{FF2B5EF4-FFF2-40B4-BE49-F238E27FC236}">
                <a16:creationId xmlns:a16="http://schemas.microsoft.com/office/drawing/2014/main" id="{5761599F-A0B6-4991-B163-0DEFF72E8F52}"/>
              </a:ext>
            </a:extLst>
          </p:cNvPr>
          <p:cNvSpPr txBox="1"/>
          <p:nvPr/>
        </p:nvSpPr>
        <p:spPr>
          <a:xfrm>
            <a:off x="5855308" y="1407160"/>
            <a:ext cx="2402792" cy="379656"/>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Micro &amp; Cell Bio</a:t>
            </a:r>
          </a:p>
        </p:txBody>
      </p:sp>
      <p:sp>
        <p:nvSpPr>
          <p:cNvPr id="52" name="TextBox 51">
            <a:extLst>
              <a:ext uri="{FF2B5EF4-FFF2-40B4-BE49-F238E27FC236}">
                <a16:creationId xmlns:a16="http://schemas.microsoft.com/office/drawing/2014/main" id="{97827900-28F3-441E-8EEA-9559D9E76EA4}"/>
              </a:ext>
            </a:extLst>
          </p:cNvPr>
          <p:cNvSpPr txBox="1"/>
          <p:nvPr/>
        </p:nvSpPr>
        <p:spPr>
          <a:xfrm>
            <a:off x="7369427" y="1384479"/>
            <a:ext cx="2402792" cy="379656"/>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Aero </a:t>
            </a:r>
            <a:r>
              <a:rPr kumimoji="0" lang="en-IN" sz="1867" b="0" i="0" u="none" strike="noStrike" kern="1200" cap="none" spc="0" normalizeH="0" baseline="0" noProof="0" dirty="0" err="1">
                <a:ln>
                  <a:noFill/>
                </a:ln>
                <a:solidFill>
                  <a:prstClr val="black"/>
                </a:solidFill>
                <a:effectLst/>
                <a:uLnTx/>
                <a:uFillTx/>
                <a:latin typeface="Calibri"/>
                <a:ea typeface="+mn-ea"/>
                <a:cs typeface="+mn-cs"/>
              </a:rPr>
              <a:t>Engg</a:t>
            </a:r>
            <a:endParaRPr kumimoji="0" lang="en-IN" sz="1867" b="0"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TextBox 52">
            <a:extLst>
              <a:ext uri="{FF2B5EF4-FFF2-40B4-BE49-F238E27FC236}">
                <a16:creationId xmlns:a16="http://schemas.microsoft.com/office/drawing/2014/main" id="{08F64DC4-DA44-4A55-8747-FF647F6C9DEA}"/>
              </a:ext>
            </a:extLst>
          </p:cNvPr>
          <p:cNvSpPr txBox="1"/>
          <p:nvPr/>
        </p:nvSpPr>
        <p:spPr>
          <a:xfrm>
            <a:off x="8819507" y="1377457"/>
            <a:ext cx="2402792" cy="379656"/>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err="1">
                <a:ln>
                  <a:noFill/>
                </a:ln>
                <a:solidFill>
                  <a:prstClr val="black"/>
                </a:solidFill>
                <a:effectLst/>
                <a:uLnTx/>
                <a:uFillTx/>
                <a:latin typeface="Calibri"/>
                <a:ea typeface="+mn-ea"/>
                <a:cs typeface="+mn-cs"/>
              </a:rPr>
              <a:t>Chem</a:t>
            </a:r>
            <a:r>
              <a:rPr kumimoji="0" lang="en-IN" sz="1867" b="0" i="0" u="none" strike="noStrike" kern="1200" cap="none" spc="0" normalizeH="0" baseline="0" noProof="0" dirty="0">
                <a:ln>
                  <a:noFill/>
                </a:ln>
                <a:solidFill>
                  <a:prstClr val="black"/>
                </a:solidFill>
                <a:effectLst/>
                <a:uLnTx/>
                <a:uFillTx/>
                <a:latin typeface="Calibri"/>
                <a:ea typeface="+mn-ea"/>
                <a:cs typeface="+mn-cs"/>
              </a:rPr>
              <a:t> </a:t>
            </a:r>
            <a:r>
              <a:rPr kumimoji="0" lang="en-IN" sz="1867" b="0" i="0" u="none" strike="noStrike" kern="1200" cap="none" spc="0" normalizeH="0" baseline="0" noProof="0" dirty="0" err="1">
                <a:ln>
                  <a:noFill/>
                </a:ln>
                <a:solidFill>
                  <a:prstClr val="black"/>
                </a:solidFill>
                <a:effectLst/>
                <a:uLnTx/>
                <a:uFillTx/>
                <a:latin typeface="Calibri"/>
                <a:ea typeface="+mn-ea"/>
                <a:cs typeface="+mn-cs"/>
              </a:rPr>
              <a:t>Engg</a:t>
            </a:r>
            <a:endParaRPr kumimoji="0" lang="en-IN" sz="1867" b="0" i="0" u="none" strike="noStrike" kern="1200" cap="none" spc="0" normalizeH="0" baseline="0" noProof="0" dirty="0">
              <a:ln>
                <a:noFill/>
              </a:ln>
              <a:solidFill>
                <a:prstClr val="black"/>
              </a:solidFill>
              <a:effectLst/>
              <a:uLnTx/>
              <a:uFillTx/>
              <a:latin typeface="Calibri"/>
              <a:ea typeface="+mn-ea"/>
              <a:cs typeface="+mn-cs"/>
            </a:endParaRPr>
          </a:p>
        </p:txBody>
      </p:sp>
      <p:sp>
        <p:nvSpPr>
          <p:cNvPr id="54" name="TextBox 53">
            <a:extLst>
              <a:ext uri="{FF2B5EF4-FFF2-40B4-BE49-F238E27FC236}">
                <a16:creationId xmlns:a16="http://schemas.microsoft.com/office/drawing/2014/main" id="{9D6FF2FC-C44D-4654-A4AE-C3C5B3F6C13C}"/>
              </a:ext>
            </a:extLst>
          </p:cNvPr>
          <p:cNvSpPr txBox="1"/>
          <p:nvPr/>
        </p:nvSpPr>
        <p:spPr>
          <a:xfrm>
            <a:off x="10527689" y="1377458"/>
            <a:ext cx="1681097" cy="379656"/>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ME, Mat </a:t>
            </a:r>
            <a:r>
              <a:rPr kumimoji="0" lang="en-IN" sz="1867" b="0" i="0" u="none" strike="noStrike" kern="1200" cap="none" spc="0" normalizeH="0" baseline="0" noProof="0" dirty="0" err="1">
                <a:ln>
                  <a:noFill/>
                </a:ln>
                <a:solidFill>
                  <a:prstClr val="black"/>
                </a:solidFill>
                <a:effectLst/>
                <a:uLnTx/>
                <a:uFillTx/>
                <a:latin typeface="Calibri"/>
                <a:ea typeface="+mn-ea"/>
                <a:cs typeface="+mn-cs"/>
              </a:rPr>
              <a:t>Engg</a:t>
            </a:r>
            <a:endParaRPr kumimoji="0" lang="en-IN" sz="1867" b="0" i="0" u="none" strike="noStrike" kern="1200" cap="none" spc="0" normalizeH="0" baseline="0" noProof="0" dirty="0">
              <a:ln>
                <a:noFill/>
              </a:ln>
              <a:solidFill>
                <a:prstClr val="black"/>
              </a:solidFill>
              <a:effectLst/>
              <a:uLnTx/>
              <a:uFillTx/>
              <a:latin typeface="Calibri"/>
              <a:ea typeface="+mn-ea"/>
              <a:cs typeface="+mn-cs"/>
            </a:endParaRPr>
          </a:p>
        </p:txBody>
      </p:sp>
      <p:sp>
        <p:nvSpPr>
          <p:cNvPr id="55" name="TextBox 54">
            <a:extLst>
              <a:ext uri="{FF2B5EF4-FFF2-40B4-BE49-F238E27FC236}">
                <a16:creationId xmlns:a16="http://schemas.microsoft.com/office/drawing/2014/main" id="{13C7E603-9B7A-4ACB-9C29-986EE4F44B60}"/>
              </a:ext>
            </a:extLst>
          </p:cNvPr>
          <p:cNvSpPr txBox="1"/>
          <p:nvPr/>
        </p:nvSpPr>
        <p:spPr>
          <a:xfrm>
            <a:off x="9864448" y="2818348"/>
            <a:ext cx="2096539" cy="379656"/>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ECE</a:t>
            </a:r>
          </a:p>
        </p:txBody>
      </p:sp>
      <p:sp>
        <p:nvSpPr>
          <p:cNvPr id="56" name="TextBox 55">
            <a:extLst>
              <a:ext uri="{FF2B5EF4-FFF2-40B4-BE49-F238E27FC236}">
                <a16:creationId xmlns:a16="http://schemas.microsoft.com/office/drawing/2014/main" id="{D7EFD022-0D5F-452E-A997-4BAB8C5C8E06}"/>
              </a:ext>
            </a:extLst>
          </p:cNvPr>
          <p:cNvSpPr txBox="1"/>
          <p:nvPr/>
        </p:nvSpPr>
        <p:spPr>
          <a:xfrm>
            <a:off x="8819507" y="2822299"/>
            <a:ext cx="1443816" cy="379656"/>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Civil </a:t>
            </a:r>
            <a:r>
              <a:rPr kumimoji="0" lang="en-IN" sz="1867" b="0" i="0" u="none" strike="noStrike" kern="1200" cap="none" spc="0" normalizeH="0" baseline="0" noProof="0" dirty="0" err="1">
                <a:ln>
                  <a:noFill/>
                </a:ln>
                <a:solidFill>
                  <a:prstClr val="black"/>
                </a:solidFill>
                <a:effectLst/>
                <a:uLnTx/>
                <a:uFillTx/>
                <a:latin typeface="Calibri"/>
                <a:ea typeface="+mn-ea"/>
                <a:cs typeface="+mn-cs"/>
              </a:rPr>
              <a:t>Engg</a:t>
            </a:r>
            <a:endParaRPr kumimoji="0" lang="en-IN" sz="1867" b="0" i="0" u="none" strike="noStrike" kern="1200" cap="none" spc="0" normalizeH="0" baseline="0" noProof="0" dirty="0">
              <a:ln>
                <a:noFill/>
              </a:ln>
              <a:solidFill>
                <a:prstClr val="black"/>
              </a:solidFill>
              <a:effectLst/>
              <a:uLnTx/>
              <a:uFillTx/>
              <a:latin typeface="Calibri"/>
              <a:ea typeface="+mn-ea"/>
              <a:cs typeface="+mn-cs"/>
            </a:endParaRPr>
          </a:p>
        </p:txBody>
      </p:sp>
      <p:sp>
        <p:nvSpPr>
          <p:cNvPr id="57" name="TextBox 56">
            <a:extLst>
              <a:ext uri="{FF2B5EF4-FFF2-40B4-BE49-F238E27FC236}">
                <a16:creationId xmlns:a16="http://schemas.microsoft.com/office/drawing/2014/main" id="{D5383BFE-A04A-4F7E-9B4E-6E3B549EF571}"/>
              </a:ext>
            </a:extLst>
          </p:cNvPr>
          <p:cNvSpPr txBox="1"/>
          <p:nvPr/>
        </p:nvSpPr>
        <p:spPr>
          <a:xfrm>
            <a:off x="4131750" y="2563387"/>
            <a:ext cx="1983823" cy="66697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Supercomputer Centre</a:t>
            </a:r>
          </a:p>
        </p:txBody>
      </p:sp>
      <p:sp>
        <p:nvSpPr>
          <p:cNvPr id="58" name="TextBox 57">
            <a:extLst>
              <a:ext uri="{FF2B5EF4-FFF2-40B4-BE49-F238E27FC236}">
                <a16:creationId xmlns:a16="http://schemas.microsoft.com/office/drawing/2014/main" id="{4BA0C31C-0059-4F95-8619-C1BCF3D1149C}"/>
              </a:ext>
            </a:extLst>
          </p:cNvPr>
          <p:cNvSpPr txBox="1"/>
          <p:nvPr/>
        </p:nvSpPr>
        <p:spPr>
          <a:xfrm>
            <a:off x="5722306" y="2545149"/>
            <a:ext cx="1930317" cy="66697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Comp </a:t>
            </a:r>
            <a:r>
              <a:rPr kumimoji="0" lang="en-IN" sz="1867" b="0" i="0" u="none" strike="noStrike" kern="1200" cap="none" spc="0" normalizeH="0" baseline="0" noProof="0" dirty="0" err="1">
                <a:ln>
                  <a:noFill/>
                </a:ln>
                <a:solidFill>
                  <a:prstClr val="black"/>
                </a:solidFill>
                <a:effectLst/>
                <a:uLnTx/>
                <a:uFillTx/>
                <a:latin typeface="Calibri"/>
                <a:ea typeface="+mn-ea"/>
                <a:cs typeface="+mn-cs"/>
              </a:rPr>
              <a:t>Sci</a:t>
            </a:r>
            <a:r>
              <a:rPr kumimoji="0" lang="en-IN" sz="1867" b="0" i="0" u="none" strike="noStrike" kern="1200" cap="none" spc="0" normalizeH="0" baseline="0" noProof="0" dirty="0">
                <a:ln>
                  <a:noFill/>
                </a:ln>
                <a:solidFill>
                  <a:prstClr val="black"/>
                </a:solidFill>
                <a:effectLst/>
                <a:uLnTx/>
                <a:uFillTx/>
                <a:latin typeface="Calibri"/>
                <a:ea typeface="+mn-ea"/>
                <a:cs typeface="+mn-cs"/>
              </a:rPr>
              <a:t> &amp; Automation</a:t>
            </a:r>
          </a:p>
        </p:txBody>
      </p:sp>
      <p:sp>
        <p:nvSpPr>
          <p:cNvPr id="59" name="TextBox 58">
            <a:extLst>
              <a:ext uri="{FF2B5EF4-FFF2-40B4-BE49-F238E27FC236}">
                <a16:creationId xmlns:a16="http://schemas.microsoft.com/office/drawing/2014/main" id="{591942B8-440D-42FF-AA71-E4B1165C336C}"/>
              </a:ext>
            </a:extLst>
          </p:cNvPr>
          <p:cNvSpPr txBox="1"/>
          <p:nvPr/>
        </p:nvSpPr>
        <p:spPr>
          <a:xfrm>
            <a:off x="2020538" y="2558506"/>
            <a:ext cx="3136803" cy="66697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CAF, MBU, </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CCT</a:t>
            </a:r>
          </a:p>
        </p:txBody>
      </p:sp>
      <p:sp>
        <p:nvSpPr>
          <p:cNvPr id="60" name="TextBox 59">
            <a:extLst>
              <a:ext uri="{FF2B5EF4-FFF2-40B4-BE49-F238E27FC236}">
                <a16:creationId xmlns:a16="http://schemas.microsoft.com/office/drawing/2014/main" id="{35FCF486-9BF1-4110-A6FB-F010D5FA84F5}"/>
              </a:ext>
            </a:extLst>
          </p:cNvPr>
          <p:cNvSpPr txBox="1"/>
          <p:nvPr/>
        </p:nvSpPr>
        <p:spPr>
          <a:xfrm>
            <a:off x="847401" y="2828649"/>
            <a:ext cx="2542575" cy="379656"/>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ESE, CST</a:t>
            </a:r>
          </a:p>
        </p:txBody>
      </p:sp>
      <p:sp>
        <p:nvSpPr>
          <p:cNvPr id="61" name="TextBox 60">
            <a:extLst>
              <a:ext uri="{FF2B5EF4-FFF2-40B4-BE49-F238E27FC236}">
                <a16:creationId xmlns:a16="http://schemas.microsoft.com/office/drawing/2014/main" id="{1EC8DDC9-F23A-4247-986E-9077686F676D}"/>
              </a:ext>
            </a:extLst>
          </p:cNvPr>
          <p:cNvSpPr txBox="1"/>
          <p:nvPr/>
        </p:nvSpPr>
        <p:spPr>
          <a:xfrm>
            <a:off x="-559344" y="2893059"/>
            <a:ext cx="2432593" cy="379656"/>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SSCU</a:t>
            </a:r>
          </a:p>
        </p:txBody>
      </p:sp>
      <p:sp>
        <p:nvSpPr>
          <p:cNvPr id="62" name="TextBox 61">
            <a:extLst>
              <a:ext uri="{FF2B5EF4-FFF2-40B4-BE49-F238E27FC236}">
                <a16:creationId xmlns:a16="http://schemas.microsoft.com/office/drawing/2014/main" id="{92C7CDD9-A30D-4386-BAA9-A4BC20460D94}"/>
              </a:ext>
            </a:extLst>
          </p:cNvPr>
          <p:cNvSpPr txBox="1"/>
          <p:nvPr/>
        </p:nvSpPr>
        <p:spPr>
          <a:xfrm>
            <a:off x="2146965" y="4781476"/>
            <a:ext cx="882087" cy="420045"/>
          </a:xfrm>
          <a:prstGeom prst="roundRect">
            <a:avLst/>
          </a:prstGeom>
          <a:solidFill>
            <a:srgbClr val="F2DCDB"/>
          </a:solid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srgbClr val="C0504D"/>
                </a:solidFill>
                <a:effectLst/>
                <a:uLnTx/>
                <a:uFillTx/>
                <a:latin typeface="Calibri"/>
                <a:ea typeface="+mn-ea"/>
                <a:cs typeface="+mn-cs"/>
              </a:rPr>
              <a:t>1978</a:t>
            </a:r>
          </a:p>
        </p:txBody>
      </p:sp>
      <p:sp>
        <p:nvSpPr>
          <p:cNvPr id="63" name="TextBox 62">
            <a:extLst>
              <a:ext uri="{FF2B5EF4-FFF2-40B4-BE49-F238E27FC236}">
                <a16:creationId xmlns:a16="http://schemas.microsoft.com/office/drawing/2014/main" id="{D81765E5-466E-4793-B32A-59F96E977BE5}"/>
              </a:ext>
            </a:extLst>
          </p:cNvPr>
          <p:cNvSpPr txBox="1"/>
          <p:nvPr/>
        </p:nvSpPr>
        <p:spPr>
          <a:xfrm>
            <a:off x="695628" y="4789834"/>
            <a:ext cx="882087" cy="420045"/>
          </a:xfrm>
          <a:prstGeom prst="roundRect">
            <a:avLst/>
          </a:prstGeom>
          <a:solidFill>
            <a:srgbClr val="DCE6F2"/>
          </a:solid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srgbClr val="1F497D"/>
                </a:solidFill>
                <a:effectLst/>
                <a:uLnTx/>
                <a:uFillTx/>
                <a:latin typeface="Calibri"/>
                <a:ea typeface="+mn-ea"/>
                <a:cs typeface="+mn-cs"/>
              </a:rPr>
              <a:t>1977</a:t>
            </a:r>
          </a:p>
        </p:txBody>
      </p:sp>
      <p:sp>
        <p:nvSpPr>
          <p:cNvPr id="64" name="TextBox 63">
            <a:extLst>
              <a:ext uri="{FF2B5EF4-FFF2-40B4-BE49-F238E27FC236}">
                <a16:creationId xmlns:a16="http://schemas.microsoft.com/office/drawing/2014/main" id="{A1B01310-161E-4DBA-9E6E-0D184F0CAEF5}"/>
              </a:ext>
            </a:extLst>
          </p:cNvPr>
          <p:cNvSpPr txBox="1"/>
          <p:nvPr/>
        </p:nvSpPr>
        <p:spPr>
          <a:xfrm>
            <a:off x="8191752" y="4760596"/>
            <a:ext cx="882087" cy="420045"/>
          </a:xfrm>
          <a:prstGeom prst="roundRect">
            <a:avLst/>
          </a:prstGeom>
          <a:solidFill>
            <a:srgbClr val="F2DCDB"/>
          </a:solid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srgbClr val="C0504D"/>
                </a:solidFill>
                <a:effectLst/>
                <a:uLnTx/>
                <a:uFillTx/>
                <a:latin typeface="Calibri"/>
                <a:ea typeface="+mn-ea"/>
                <a:cs typeface="+mn-cs"/>
              </a:rPr>
              <a:t>1989</a:t>
            </a:r>
          </a:p>
        </p:txBody>
      </p:sp>
      <p:sp>
        <p:nvSpPr>
          <p:cNvPr id="65" name="TextBox 64">
            <a:extLst>
              <a:ext uri="{FF2B5EF4-FFF2-40B4-BE49-F238E27FC236}">
                <a16:creationId xmlns:a16="http://schemas.microsoft.com/office/drawing/2014/main" id="{05FEC3F5-602B-4EF5-9D2C-3838BDA48763}"/>
              </a:ext>
            </a:extLst>
          </p:cNvPr>
          <p:cNvSpPr txBox="1"/>
          <p:nvPr/>
        </p:nvSpPr>
        <p:spPr>
          <a:xfrm>
            <a:off x="3674253" y="4781928"/>
            <a:ext cx="882087" cy="420045"/>
          </a:xfrm>
          <a:prstGeom prst="roundRect">
            <a:avLst/>
          </a:prstGeom>
          <a:solidFill>
            <a:srgbClr val="EBF1DE"/>
          </a:solid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srgbClr val="9BBB59">
                    <a:lumMod val="50000"/>
                  </a:srgbClr>
                </a:solidFill>
                <a:effectLst/>
                <a:uLnTx/>
                <a:uFillTx/>
                <a:latin typeface="Calibri"/>
                <a:ea typeface="+mn-ea"/>
                <a:cs typeface="+mn-cs"/>
              </a:rPr>
              <a:t>1982</a:t>
            </a:r>
          </a:p>
        </p:txBody>
      </p:sp>
      <p:sp>
        <p:nvSpPr>
          <p:cNvPr id="66" name="TextBox 65">
            <a:extLst>
              <a:ext uri="{FF2B5EF4-FFF2-40B4-BE49-F238E27FC236}">
                <a16:creationId xmlns:a16="http://schemas.microsoft.com/office/drawing/2014/main" id="{66DDB472-7958-4EE1-99AC-D26237556FDE}"/>
              </a:ext>
            </a:extLst>
          </p:cNvPr>
          <p:cNvSpPr txBox="1"/>
          <p:nvPr/>
        </p:nvSpPr>
        <p:spPr>
          <a:xfrm>
            <a:off x="5132768" y="4774906"/>
            <a:ext cx="882087" cy="420045"/>
          </a:xfrm>
          <a:prstGeom prst="roundRect">
            <a:avLst/>
          </a:prstGeom>
          <a:solidFill>
            <a:srgbClr val="E6E0EC"/>
          </a:solid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srgbClr val="8064A2"/>
                </a:solidFill>
                <a:effectLst/>
                <a:uLnTx/>
                <a:uFillTx/>
                <a:latin typeface="Calibri"/>
                <a:ea typeface="+mn-ea"/>
                <a:cs typeface="+mn-cs"/>
              </a:rPr>
              <a:t>1983</a:t>
            </a:r>
          </a:p>
        </p:txBody>
      </p:sp>
      <p:sp>
        <p:nvSpPr>
          <p:cNvPr id="67" name="TextBox 66">
            <a:extLst>
              <a:ext uri="{FF2B5EF4-FFF2-40B4-BE49-F238E27FC236}">
                <a16:creationId xmlns:a16="http://schemas.microsoft.com/office/drawing/2014/main" id="{8E5F1A53-E794-40C6-AB4B-1F945901BD87}"/>
              </a:ext>
            </a:extLst>
          </p:cNvPr>
          <p:cNvSpPr txBox="1"/>
          <p:nvPr/>
        </p:nvSpPr>
        <p:spPr>
          <a:xfrm>
            <a:off x="6693490" y="4781928"/>
            <a:ext cx="882087" cy="420045"/>
          </a:xfrm>
          <a:prstGeom prst="roundRect">
            <a:avLst/>
          </a:prstGeom>
          <a:solidFill>
            <a:srgbClr val="DCE6F2"/>
          </a:solid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srgbClr val="1F497D"/>
                </a:solidFill>
                <a:effectLst/>
                <a:uLnTx/>
                <a:uFillTx/>
                <a:latin typeface="Calibri"/>
                <a:ea typeface="+mn-ea"/>
                <a:cs typeface="+mn-cs"/>
              </a:rPr>
              <a:t>1985</a:t>
            </a:r>
          </a:p>
        </p:txBody>
      </p:sp>
      <p:sp>
        <p:nvSpPr>
          <p:cNvPr id="68" name="TextBox 67">
            <a:extLst>
              <a:ext uri="{FF2B5EF4-FFF2-40B4-BE49-F238E27FC236}">
                <a16:creationId xmlns:a16="http://schemas.microsoft.com/office/drawing/2014/main" id="{F252B5DD-1297-49CD-83BF-618491000A2A}"/>
              </a:ext>
            </a:extLst>
          </p:cNvPr>
          <p:cNvSpPr txBox="1"/>
          <p:nvPr/>
        </p:nvSpPr>
        <p:spPr>
          <a:xfrm>
            <a:off x="9590458" y="4760596"/>
            <a:ext cx="882087" cy="420045"/>
          </a:xfrm>
          <a:prstGeom prst="roundRect">
            <a:avLst/>
          </a:prstGeom>
          <a:solidFill>
            <a:srgbClr val="EBF1DE"/>
          </a:solid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srgbClr val="9BBB59">
                    <a:lumMod val="50000"/>
                  </a:srgbClr>
                </a:solidFill>
                <a:effectLst/>
                <a:uLnTx/>
                <a:uFillTx/>
                <a:latin typeface="Calibri"/>
                <a:ea typeface="+mn-ea"/>
                <a:cs typeface="+mn-cs"/>
              </a:rPr>
              <a:t>1996</a:t>
            </a:r>
          </a:p>
        </p:txBody>
      </p:sp>
      <p:sp>
        <p:nvSpPr>
          <p:cNvPr id="69" name="TextBox 68">
            <a:extLst>
              <a:ext uri="{FF2B5EF4-FFF2-40B4-BE49-F238E27FC236}">
                <a16:creationId xmlns:a16="http://schemas.microsoft.com/office/drawing/2014/main" id="{023C179A-62BF-427C-A50B-583182D161BE}"/>
              </a:ext>
            </a:extLst>
          </p:cNvPr>
          <p:cNvSpPr txBox="1"/>
          <p:nvPr/>
        </p:nvSpPr>
        <p:spPr>
          <a:xfrm>
            <a:off x="10989166" y="4725376"/>
            <a:ext cx="882087" cy="420045"/>
          </a:xfrm>
          <a:prstGeom prst="roundRect">
            <a:avLst/>
          </a:prstGeom>
          <a:solidFill>
            <a:srgbClr val="E6E0EC"/>
          </a:solid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srgbClr val="8064A2"/>
                </a:solidFill>
                <a:effectLst/>
                <a:uLnTx/>
                <a:uFillTx/>
                <a:latin typeface="Calibri"/>
                <a:ea typeface="+mn-ea"/>
                <a:cs typeface="+mn-cs"/>
              </a:rPr>
              <a:t>1998</a:t>
            </a:r>
          </a:p>
        </p:txBody>
      </p:sp>
      <p:sp>
        <p:nvSpPr>
          <p:cNvPr id="70" name="TextBox 69">
            <a:extLst>
              <a:ext uri="{FF2B5EF4-FFF2-40B4-BE49-F238E27FC236}">
                <a16:creationId xmlns:a16="http://schemas.microsoft.com/office/drawing/2014/main" id="{BB29A6A9-9E99-4DA5-8175-6F3258A98091}"/>
              </a:ext>
            </a:extLst>
          </p:cNvPr>
          <p:cNvSpPr txBox="1"/>
          <p:nvPr/>
        </p:nvSpPr>
        <p:spPr>
          <a:xfrm>
            <a:off x="1945705" y="4089055"/>
            <a:ext cx="1238463" cy="66697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Mat. Research</a:t>
            </a:r>
          </a:p>
        </p:txBody>
      </p:sp>
      <p:sp>
        <p:nvSpPr>
          <p:cNvPr id="71" name="TextBox 70">
            <a:extLst>
              <a:ext uri="{FF2B5EF4-FFF2-40B4-BE49-F238E27FC236}">
                <a16:creationId xmlns:a16="http://schemas.microsoft.com/office/drawing/2014/main" id="{1EA1291E-9CA9-44DF-A62A-872C0FE9E209}"/>
              </a:ext>
            </a:extLst>
          </p:cNvPr>
          <p:cNvSpPr txBox="1"/>
          <p:nvPr/>
        </p:nvSpPr>
        <p:spPr>
          <a:xfrm>
            <a:off x="494995" y="4102020"/>
            <a:ext cx="1399376" cy="66697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NMR Research</a:t>
            </a:r>
          </a:p>
        </p:txBody>
      </p:sp>
      <p:sp>
        <p:nvSpPr>
          <p:cNvPr id="72" name="TextBox 71">
            <a:extLst>
              <a:ext uri="{FF2B5EF4-FFF2-40B4-BE49-F238E27FC236}">
                <a16:creationId xmlns:a16="http://schemas.microsoft.com/office/drawing/2014/main" id="{0B40477E-8F0A-4241-924D-F156C74E5EFA}"/>
              </a:ext>
            </a:extLst>
          </p:cNvPr>
          <p:cNvSpPr txBox="1"/>
          <p:nvPr/>
        </p:nvSpPr>
        <p:spPr>
          <a:xfrm>
            <a:off x="2746681" y="4070803"/>
            <a:ext cx="2680676" cy="66697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err="1">
                <a:ln>
                  <a:noFill/>
                </a:ln>
                <a:solidFill>
                  <a:prstClr val="black"/>
                </a:solidFill>
                <a:effectLst/>
                <a:uLnTx/>
                <a:uFillTx/>
                <a:latin typeface="Calibri"/>
                <a:ea typeface="+mn-ea"/>
                <a:cs typeface="+mn-cs"/>
              </a:rPr>
              <a:t>Atm</a:t>
            </a:r>
            <a:r>
              <a:rPr kumimoji="0" lang="en-IN" sz="1867" b="0" i="0" u="none" strike="noStrike" kern="1200" cap="none" spc="0" normalizeH="0" baseline="0" noProof="0" dirty="0">
                <a:ln>
                  <a:noFill/>
                </a:ln>
                <a:solidFill>
                  <a:prstClr val="black"/>
                </a:solidFill>
                <a:effectLst/>
                <a:uLnTx/>
                <a:uFillTx/>
                <a:latin typeface="Calibri"/>
                <a:ea typeface="+mn-ea"/>
                <a:cs typeface="+mn-cs"/>
              </a:rPr>
              <a:t> &amp; Oceanic </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Sciences</a:t>
            </a:r>
          </a:p>
        </p:txBody>
      </p:sp>
      <p:sp>
        <p:nvSpPr>
          <p:cNvPr id="73" name="TextBox 72">
            <a:extLst>
              <a:ext uri="{FF2B5EF4-FFF2-40B4-BE49-F238E27FC236}">
                <a16:creationId xmlns:a16="http://schemas.microsoft.com/office/drawing/2014/main" id="{1AB58FB5-70E0-4A94-841F-8E70B7146DDA}"/>
              </a:ext>
            </a:extLst>
          </p:cNvPr>
          <p:cNvSpPr txBox="1"/>
          <p:nvPr/>
        </p:nvSpPr>
        <p:spPr>
          <a:xfrm>
            <a:off x="4427182" y="4074590"/>
            <a:ext cx="2402792" cy="66697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Ecological </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Sciences</a:t>
            </a:r>
          </a:p>
        </p:txBody>
      </p:sp>
      <p:sp>
        <p:nvSpPr>
          <p:cNvPr id="74" name="TextBox 73">
            <a:extLst>
              <a:ext uri="{FF2B5EF4-FFF2-40B4-BE49-F238E27FC236}">
                <a16:creationId xmlns:a16="http://schemas.microsoft.com/office/drawing/2014/main" id="{83F81DF0-6CA1-4D0F-AB3E-80776A059D80}"/>
              </a:ext>
            </a:extLst>
          </p:cNvPr>
          <p:cNvSpPr txBox="1"/>
          <p:nvPr/>
        </p:nvSpPr>
        <p:spPr>
          <a:xfrm>
            <a:off x="5871166" y="4070297"/>
            <a:ext cx="2402792" cy="66697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Management</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Studies </a:t>
            </a:r>
          </a:p>
        </p:txBody>
      </p:sp>
      <p:sp>
        <p:nvSpPr>
          <p:cNvPr id="75" name="TextBox 74">
            <a:extLst>
              <a:ext uri="{FF2B5EF4-FFF2-40B4-BE49-F238E27FC236}">
                <a16:creationId xmlns:a16="http://schemas.microsoft.com/office/drawing/2014/main" id="{D65643EA-D788-41D8-9EBE-6F6ACF2D49A5}"/>
              </a:ext>
            </a:extLst>
          </p:cNvPr>
          <p:cNvSpPr txBox="1"/>
          <p:nvPr/>
        </p:nvSpPr>
        <p:spPr>
          <a:xfrm>
            <a:off x="7757822" y="4074589"/>
            <a:ext cx="1703199" cy="66697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Mol. Rep., Dev. &amp; Genetics</a:t>
            </a:r>
          </a:p>
        </p:txBody>
      </p:sp>
      <p:sp>
        <p:nvSpPr>
          <p:cNvPr id="76" name="TextBox 75">
            <a:extLst>
              <a:ext uri="{FF2B5EF4-FFF2-40B4-BE49-F238E27FC236}">
                <a16:creationId xmlns:a16="http://schemas.microsoft.com/office/drawing/2014/main" id="{6E021545-5786-4900-B6BF-84C6CAB34D06}"/>
              </a:ext>
            </a:extLst>
          </p:cNvPr>
          <p:cNvSpPr txBox="1"/>
          <p:nvPr/>
        </p:nvSpPr>
        <p:spPr>
          <a:xfrm>
            <a:off x="8795262" y="4031491"/>
            <a:ext cx="2415925" cy="66697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Instr. &amp; </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Applied </a:t>
            </a:r>
            <a:r>
              <a:rPr kumimoji="0" lang="en-IN" sz="1867" b="0" i="0" u="none" strike="noStrike" kern="1200" cap="none" spc="0" normalizeH="0" baseline="0" noProof="0" dirty="0" err="1">
                <a:ln>
                  <a:noFill/>
                </a:ln>
                <a:solidFill>
                  <a:prstClr val="black"/>
                </a:solidFill>
                <a:effectLst/>
                <a:uLnTx/>
                <a:uFillTx/>
                <a:latin typeface="Calibri"/>
                <a:ea typeface="+mn-ea"/>
                <a:cs typeface="+mn-cs"/>
              </a:rPr>
              <a:t>Phy</a:t>
            </a:r>
            <a:endParaRPr kumimoji="0" lang="en-IN" sz="1867" b="0" i="0" u="none" strike="noStrike" kern="1200" cap="none" spc="0" normalizeH="0" baseline="0" noProof="0" dirty="0">
              <a:ln>
                <a:noFill/>
              </a:ln>
              <a:solidFill>
                <a:prstClr val="black"/>
              </a:solidFill>
              <a:effectLst/>
              <a:uLnTx/>
              <a:uFillTx/>
              <a:latin typeface="Calibri"/>
              <a:ea typeface="+mn-ea"/>
              <a:cs typeface="+mn-cs"/>
            </a:endParaRPr>
          </a:p>
        </p:txBody>
      </p:sp>
      <p:sp>
        <p:nvSpPr>
          <p:cNvPr id="77" name="TextBox 76">
            <a:extLst>
              <a:ext uri="{FF2B5EF4-FFF2-40B4-BE49-F238E27FC236}">
                <a16:creationId xmlns:a16="http://schemas.microsoft.com/office/drawing/2014/main" id="{7C974DDE-9C25-434E-B94F-67C61D99958E}"/>
              </a:ext>
            </a:extLst>
          </p:cNvPr>
          <p:cNvSpPr txBox="1"/>
          <p:nvPr/>
        </p:nvSpPr>
        <p:spPr>
          <a:xfrm>
            <a:off x="1643950" y="6200998"/>
            <a:ext cx="882087" cy="420045"/>
          </a:xfrm>
          <a:prstGeom prst="roundRect">
            <a:avLst/>
          </a:prstGeom>
          <a:solidFill>
            <a:srgbClr val="EBF1DE"/>
          </a:solid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srgbClr val="9BBB59">
                    <a:lumMod val="50000"/>
                  </a:srgbClr>
                </a:solidFill>
                <a:effectLst/>
                <a:uLnTx/>
                <a:uFillTx/>
                <a:latin typeface="Calibri"/>
                <a:ea typeface="+mn-ea"/>
                <a:cs typeface="+mn-cs"/>
              </a:rPr>
              <a:t>2014</a:t>
            </a:r>
          </a:p>
        </p:txBody>
      </p:sp>
      <p:sp>
        <p:nvSpPr>
          <p:cNvPr id="78" name="TextBox 77">
            <a:extLst>
              <a:ext uri="{FF2B5EF4-FFF2-40B4-BE49-F238E27FC236}">
                <a16:creationId xmlns:a16="http://schemas.microsoft.com/office/drawing/2014/main" id="{A1634E87-68DC-4C20-B824-8CE4E7EFDCF4}"/>
              </a:ext>
            </a:extLst>
          </p:cNvPr>
          <p:cNvSpPr txBox="1"/>
          <p:nvPr/>
        </p:nvSpPr>
        <p:spPr>
          <a:xfrm>
            <a:off x="192613" y="6209355"/>
            <a:ext cx="882087" cy="420045"/>
          </a:xfrm>
          <a:prstGeom prst="roundRect">
            <a:avLst/>
          </a:prstGeom>
          <a:solidFill>
            <a:srgbClr val="E6E0EC"/>
          </a:solid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srgbClr val="8064A2"/>
                </a:solidFill>
                <a:effectLst/>
                <a:uLnTx/>
                <a:uFillTx/>
                <a:latin typeface="Calibri"/>
                <a:ea typeface="+mn-ea"/>
                <a:cs typeface="+mn-cs"/>
              </a:rPr>
              <a:t>2015</a:t>
            </a:r>
          </a:p>
        </p:txBody>
      </p:sp>
      <p:sp>
        <p:nvSpPr>
          <p:cNvPr id="79" name="TextBox 78">
            <a:extLst>
              <a:ext uri="{FF2B5EF4-FFF2-40B4-BE49-F238E27FC236}">
                <a16:creationId xmlns:a16="http://schemas.microsoft.com/office/drawing/2014/main" id="{14A5F5C4-DED8-4CCE-8A4E-4F9417801774}"/>
              </a:ext>
            </a:extLst>
          </p:cNvPr>
          <p:cNvSpPr txBox="1"/>
          <p:nvPr/>
        </p:nvSpPr>
        <p:spPr>
          <a:xfrm>
            <a:off x="7688737" y="6180118"/>
            <a:ext cx="882087" cy="420045"/>
          </a:xfrm>
          <a:prstGeom prst="roundRect">
            <a:avLst/>
          </a:prstGeom>
          <a:solidFill>
            <a:srgbClr val="EBF1DE"/>
          </a:solid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srgbClr val="9BBB59">
                    <a:lumMod val="50000"/>
                  </a:srgbClr>
                </a:solidFill>
                <a:effectLst/>
                <a:uLnTx/>
                <a:uFillTx/>
                <a:latin typeface="Calibri"/>
                <a:ea typeface="+mn-ea"/>
                <a:cs typeface="+mn-cs"/>
              </a:rPr>
              <a:t>2009</a:t>
            </a:r>
          </a:p>
        </p:txBody>
      </p:sp>
      <p:sp>
        <p:nvSpPr>
          <p:cNvPr id="80" name="TextBox 79">
            <a:extLst>
              <a:ext uri="{FF2B5EF4-FFF2-40B4-BE49-F238E27FC236}">
                <a16:creationId xmlns:a16="http://schemas.microsoft.com/office/drawing/2014/main" id="{BC228428-934A-4569-A50A-FF4E8980A7E8}"/>
              </a:ext>
            </a:extLst>
          </p:cNvPr>
          <p:cNvSpPr txBox="1"/>
          <p:nvPr/>
        </p:nvSpPr>
        <p:spPr>
          <a:xfrm>
            <a:off x="3171238" y="6201450"/>
            <a:ext cx="882087" cy="420045"/>
          </a:xfrm>
          <a:prstGeom prst="roundRect">
            <a:avLst/>
          </a:prstGeom>
          <a:solidFill>
            <a:srgbClr val="F2DCDB"/>
          </a:solid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srgbClr val="C0504D"/>
                </a:solidFill>
                <a:effectLst/>
                <a:uLnTx/>
                <a:uFillTx/>
                <a:latin typeface="Calibri"/>
                <a:ea typeface="+mn-ea"/>
                <a:cs typeface="+mn-cs"/>
              </a:rPr>
              <a:t>2012</a:t>
            </a:r>
          </a:p>
        </p:txBody>
      </p:sp>
      <p:sp>
        <p:nvSpPr>
          <p:cNvPr id="81" name="TextBox 80">
            <a:extLst>
              <a:ext uri="{FF2B5EF4-FFF2-40B4-BE49-F238E27FC236}">
                <a16:creationId xmlns:a16="http://schemas.microsoft.com/office/drawing/2014/main" id="{1D8A2430-D65D-41E4-87E5-098B60F4EF86}"/>
              </a:ext>
            </a:extLst>
          </p:cNvPr>
          <p:cNvSpPr txBox="1"/>
          <p:nvPr/>
        </p:nvSpPr>
        <p:spPr>
          <a:xfrm>
            <a:off x="4629753" y="6194427"/>
            <a:ext cx="882087" cy="420045"/>
          </a:xfrm>
          <a:prstGeom prst="roundRect">
            <a:avLst/>
          </a:prstGeom>
          <a:solidFill>
            <a:srgbClr val="DCE6F2"/>
          </a:solid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srgbClr val="1F497D"/>
                </a:solidFill>
                <a:effectLst/>
                <a:uLnTx/>
                <a:uFillTx/>
                <a:latin typeface="Calibri"/>
                <a:ea typeface="+mn-ea"/>
                <a:cs typeface="+mn-cs"/>
              </a:rPr>
              <a:t>2011</a:t>
            </a:r>
          </a:p>
        </p:txBody>
      </p:sp>
      <p:sp>
        <p:nvSpPr>
          <p:cNvPr id="82" name="TextBox 81">
            <a:extLst>
              <a:ext uri="{FF2B5EF4-FFF2-40B4-BE49-F238E27FC236}">
                <a16:creationId xmlns:a16="http://schemas.microsoft.com/office/drawing/2014/main" id="{BC80CE6C-3A43-4AEB-8E78-EEEDDEF4C37D}"/>
              </a:ext>
            </a:extLst>
          </p:cNvPr>
          <p:cNvSpPr txBox="1"/>
          <p:nvPr/>
        </p:nvSpPr>
        <p:spPr>
          <a:xfrm>
            <a:off x="6190476" y="6201450"/>
            <a:ext cx="882087" cy="420045"/>
          </a:xfrm>
          <a:prstGeom prst="roundRect">
            <a:avLst/>
          </a:prstGeom>
          <a:solidFill>
            <a:srgbClr val="E6E0EC"/>
          </a:solid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srgbClr val="8064A2"/>
                </a:solidFill>
                <a:effectLst/>
                <a:uLnTx/>
                <a:uFillTx/>
                <a:latin typeface="Calibri"/>
                <a:ea typeface="+mn-ea"/>
                <a:cs typeface="+mn-cs"/>
              </a:rPr>
              <a:t>2010</a:t>
            </a:r>
          </a:p>
        </p:txBody>
      </p:sp>
      <p:sp>
        <p:nvSpPr>
          <p:cNvPr id="83" name="TextBox 82">
            <a:extLst>
              <a:ext uri="{FF2B5EF4-FFF2-40B4-BE49-F238E27FC236}">
                <a16:creationId xmlns:a16="http://schemas.microsoft.com/office/drawing/2014/main" id="{E641166A-8148-46EC-A700-A1015E75742F}"/>
              </a:ext>
            </a:extLst>
          </p:cNvPr>
          <p:cNvSpPr txBox="1"/>
          <p:nvPr/>
        </p:nvSpPr>
        <p:spPr>
          <a:xfrm>
            <a:off x="9087444" y="6180118"/>
            <a:ext cx="882087" cy="420045"/>
          </a:xfrm>
          <a:prstGeom prst="roundRect">
            <a:avLst/>
          </a:prstGeom>
          <a:solidFill>
            <a:srgbClr val="F2DCDB"/>
          </a:solid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srgbClr val="C0504D"/>
                </a:solidFill>
                <a:effectLst/>
                <a:uLnTx/>
                <a:uFillTx/>
                <a:latin typeface="Calibri"/>
                <a:ea typeface="+mn-ea"/>
                <a:cs typeface="+mn-cs"/>
              </a:rPr>
              <a:t>2007</a:t>
            </a:r>
          </a:p>
        </p:txBody>
      </p:sp>
      <p:sp>
        <p:nvSpPr>
          <p:cNvPr id="84" name="TextBox 83">
            <a:extLst>
              <a:ext uri="{FF2B5EF4-FFF2-40B4-BE49-F238E27FC236}">
                <a16:creationId xmlns:a16="http://schemas.microsoft.com/office/drawing/2014/main" id="{842B52C0-D9F4-4697-B58A-731AD59934F3}"/>
              </a:ext>
            </a:extLst>
          </p:cNvPr>
          <p:cNvSpPr txBox="1"/>
          <p:nvPr/>
        </p:nvSpPr>
        <p:spPr>
          <a:xfrm>
            <a:off x="10486152" y="6144898"/>
            <a:ext cx="882087" cy="420045"/>
          </a:xfrm>
          <a:prstGeom prst="roundRect">
            <a:avLst/>
          </a:prstGeom>
          <a:solidFill>
            <a:srgbClr val="DCE6F2"/>
          </a:solid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srgbClr val="1F497D"/>
                </a:solidFill>
                <a:effectLst/>
                <a:uLnTx/>
                <a:uFillTx/>
                <a:latin typeface="Calibri"/>
                <a:ea typeface="+mn-ea"/>
                <a:cs typeface="+mn-cs"/>
              </a:rPr>
              <a:t>2004</a:t>
            </a:r>
          </a:p>
        </p:txBody>
      </p:sp>
      <p:sp>
        <p:nvSpPr>
          <p:cNvPr id="85" name="TextBox 84">
            <a:extLst>
              <a:ext uri="{FF2B5EF4-FFF2-40B4-BE49-F238E27FC236}">
                <a16:creationId xmlns:a16="http://schemas.microsoft.com/office/drawing/2014/main" id="{05A135CF-6D9C-4E2C-AB92-D4D2975744D2}"/>
              </a:ext>
            </a:extLst>
          </p:cNvPr>
          <p:cNvSpPr txBox="1"/>
          <p:nvPr/>
        </p:nvSpPr>
        <p:spPr>
          <a:xfrm>
            <a:off x="9969530" y="5452173"/>
            <a:ext cx="1860517" cy="66697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CCS, </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CHEP</a:t>
            </a:r>
          </a:p>
        </p:txBody>
      </p:sp>
      <p:sp>
        <p:nvSpPr>
          <p:cNvPr id="86" name="TextBox 85">
            <a:extLst>
              <a:ext uri="{FF2B5EF4-FFF2-40B4-BE49-F238E27FC236}">
                <a16:creationId xmlns:a16="http://schemas.microsoft.com/office/drawing/2014/main" id="{C9A6004D-E409-4070-91D0-BE9D0E69AC78}"/>
              </a:ext>
            </a:extLst>
          </p:cNvPr>
          <p:cNvSpPr txBox="1"/>
          <p:nvPr/>
        </p:nvSpPr>
        <p:spPr>
          <a:xfrm>
            <a:off x="8716041" y="5772495"/>
            <a:ext cx="1692281" cy="379656"/>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Earth Sciences</a:t>
            </a:r>
          </a:p>
        </p:txBody>
      </p:sp>
      <p:sp>
        <p:nvSpPr>
          <p:cNvPr id="87" name="TextBox 86">
            <a:extLst>
              <a:ext uri="{FF2B5EF4-FFF2-40B4-BE49-F238E27FC236}">
                <a16:creationId xmlns:a16="http://schemas.microsoft.com/office/drawing/2014/main" id="{661B9D62-992A-49D7-A734-750EA3C56F51}"/>
              </a:ext>
            </a:extLst>
          </p:cNvPr>
          <p:cNvSpPr txBox="1"/>
          <p:nvPr/>
        </p:nvSpPr>
        <p:spPr>
          <a:xfrm>
            <a:off x="7372502" y="5501309"/>
            <a:ext cx="1540412" cy="66697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CNS, DCCC, </a:t>
            </a:r>
            <a:r>
              <a:rPr kumimoji="0" lang="en-IN" sz="1867" b="0" i="0" u="none" strike="noStrike" kern="1200" cap="none" spc="0" normalizeH="0" baseline="0" noProof="0" dirty="0" err="1">
                <a:ln>
                  <a:noFill/>
                </a:ln>
                <a:solidFill>
                  <a:prstClr val="black"/>
                </a:solidFill>
                <a:effectLst/>
                <a:uLnTx/>
                <a:uFillTx/>
                <a:latin typeface="Calibri"/>
                <a:ea typeface="+mn-ea"/>
                <a:cs typeface="+mn-cs"/>
              </a:rPr>
              <a:t>CiSTUP</a:t>
            </a:r>
            <a:endParaRPr kumimoji="0" lang="en-IN" sz="1867" b="0" i="0" u="none" strike="noStrike" kern="1200" cap="none" spc="0" normalizeH="0" baseline="0" noProof="0" dirty="0">
              <a:ln>
                <a:noFill/>
              </a:ln>
              <a:solidFill>
                <a:prstClr val="black"/>
              </a:solidFill>
              <a:effectLst/>
              <a:uLnTx/>
              <a:uFillTx/>
              <a:latin typeface="Calibri"/>
              <a:ea typeface="+mn-ea"/>
              <a:cs typeface="+mn-cs"/>
            </a:endParaRPr>
          </a:p>
        </p:txBody>
      </p:sp>
      <p:sp>
        <p:nvSpPr>
          <p:cNvPr id="88" name="TextBox 87">
            <a:extLst>
              <a:ext uri="{FF2B5EF4-FFF2-40B4-BE49-F238E27FC236}">
                <a16:creationId xmlns:a16="http://schemas.microsoft.com/office/drawing/2014/main" id="{FD9EF090-EC1E-4C7D-879B-391FD7489FF1}"/>
              </a:ext>
            </a:extLst>
          </p:cNvPr>
          <p:cNvSpPr txBox="1"/>
          <p:nvPr/>
        </p:nvSpPr>
        <p:spPr>
          <a:xfrm>
            <a:off x="5959750" y="5503132"/>
            <a:ext cx="1247228" cy="66697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Nano </a:t>
            </a:r>
            <a:r>
              <a:rPr kumimoji="0" lang="en-IN" sz="1867" b="0" i="0" u="none" strike="noStrike" kern="1200" cap="none" spc="0" normalizeH="0" baseline="0" noProof="0" dirty="0" err="1">
                <a:ln>
                  <a:noFill/>
                </a:ln>
                <a:solidFill>
                  <a:prstClr val="black"/>
                </a:solidFill>
                <a:effectLst/>
                <a:uLnTx/>
                <a:uFillTx/>
                <a:latin typeface="Calibri"/>
                <a:ea typeface="+mn-ea"/>
                <a:cs typeface="+mn-cs"/>
              </a:rPr>
              <a:t>Sci</a:t>
            </a:r>
            <a:r>
              <a:rPr kumimoji="0" lang="en-IN" sz="1867" b="0" i="0" u="none" strike="noStrike" kern="1200" cap="none" spc="0" normalizeH="0" baseline="0" noProof="0" dirty="0">
                <a:ln>
                  <a:noFill/>
                </a:ln>
                <a:solidFill>
                  <a:prstClr val="black"/>
                </a:solidFill>
                <a:effectLst/>
                <a:uLnTx/>
                <a:uFillTx/>
                <a:latin typeface="Calibri"/>
                <a:ea typeface="+mn-ea"/>
                <a:cs typeface="+mn-cs"/>
              </a:rPr>
              <a:t> &amp; </a:t>
            </a:r>
            <a:r>
              <a:rPr kumimoji="0" lang="en-IN" sz="1867" b="0" i="0" u="none" strike="noStrike" kern="1200" cap="none" spc="0" normalizeH="0" baseline="0" noProof="0" dirty="0" err="1">
                <a:ln>
                  <a:noFill/>
                </a:ln>
                <a:solidFill>
                  <a:prstClr val="black"/>
                </a:solidFill>
                <a:effectLst/>
                <a:uLnTx/>
                <a:uFillTx/>
                <a:latin typeface="Calibri"/>
                <a:ea typeface="+mn-ea"/>
                <a:cs typeface="+mn-cs"/>
              </a:rPr>
              <a:t>Engg</a:t>
            </a:r>
            <a:endParaRPr kumimoji="0" lang="en-IN" sz="1867" b="0" i="0" u="none" strike="noStrike" kern="1200" cap="none" spc="0" normalizeH="0" baseline="0" noProof="0" dirty="0">
              <a:ln>
                <a:noFill/>
              </a:ln>
              <a:solidFill>
                <a:prstClr val="black"/>
              </a:solidFill>
              <a:effectLst/>
              <a:uLnTx/>
              <a:uFillTx/>
              <a:latin typeface="Calibri"/>
              <a:ea typeface="+mn-ea"/>
              <a:cs typeface="+mn-cs"/>
            </a:endParaRPr>
          </a:p>
        </p:txBody>
      </p:sp>
      <p:sp>
        <p:nvSpPr>
          <p:cNvPr id="89" name="TextBox 88">
            <a:extLst>
              <a:ext uri="{FF2B5EF4-FFF2-40B4-BE49-F238E27FC236}">
                <a16:creationId xmlns:a16="http://schemas.microsoft.com/office/drawing/2014/main" id="{3816F5EB-9599-4E09-872E-37280E155F4B}"/>
              </a:ext>
            </a:extLst>
          </p:cNvPr>
          <p:cNvSpPr txBox="1"/>
          <p:nvPr/>
        </p:nvSpPr>
        <p:spPr>
          <a:xfrm>
            <a:off x="4254640" y="5530783"/>
            <a:ext cx="1639327" cy="66697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Cyber Physical Systems</a:t>
            </a:r>
          </a:p>
        </p:txBody>
      </p:sp>
      <p:sp>
        <p:nvSpPr>
          <p:cNvPr id="90" name="TextBox 89">
            <a:extLst>
              <a:ext uri="{FF2B5EF4-FFF2-40B4-BE49-F238E27FC236}">
                <a16:creationId xmlns:a16="http://schemas.microsoft.com/office/drawing/2014/main" id="{F2131CDD-556F-4B5C-A426-5A869E13A73F}"/>
              </a:ext>
            </a:extLst>
          </p:cNvPr>
          <p:cNvSpPr txBox="1"/>
          <p:nvPr/>
        </p:nvSpPr>
        <p:spPr>
          <a:xfrm>
            <a:off x="1074700" y="5505709"/>
            <a:ext cx="2169191" cy="66697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Infectious Diseases Research</a:t>
            </a:r>
          </a:p>
        </p:txBody>
      </p:sp>
      <p:sp>
        <p:nvSpPr>
          <p:cNvPr id="91" name="TextBox 90">
            <a:extLst>
              <a:ext uri="{FF2B5EF4-FFF2-40B4-BE49-F238E27FC236}">
                <a16:creationId xmlns:a16="http://schemas.microsoft.com/office/drawing/2014/main" id="{E490B931-DD28-45C8-8433-2FE7F2D685D3}"/>
              </a:ext>
            </a:extLst>
          </p:cNvPr>
          <p:cNvSpPr txBox="1"/>
          <p:nvPr/>
        </p:nvSpPr>
        <p:spPr>
          <a:xfrm>
            <a:off x="7425984" y="2815596"/>
            <a:ext cx="1443816" cy="379656"/>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Math</a:t>
            </a:r>
          </a:p>
        </p:txBody>
      </p:sp>
      <p:sp>
        <p:nvSpPr>
          <p:cNvPr id="92" name="TextBox 91">
            <a:extLst>
              <a:ext uri="{FF2B5EF4-FFF2-40B4-BE49-F238E27FC236}">
                <a16:creationId xmlns:a16="http://schemas.microsoft.com/office/drawing/2014/main" id="{377065AA-1A53-4F58-A362-879D93A13341}"/>
              </a:ext>
            </a:extLst>
          </p:cNvPr>
          <p:cNvSpPr txBox="1"/>
          <p:nvPr/>
        </p:nvSpPr>
        <p:spPr>
          <a:xfrm>
            <a:off x="10406776" y="4024206"/>
            <a:ext cx="1937624" cy="66697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Product Design &amp; Manufacturing </a:t>
            </a:r>
          </a:p>
        </p:txBody>
      </p:sp>
      <p:sp>
        <p:nvSpPr>
          <p:cNvPr id="93" name="TextBox 92">
            <a:extLst>
              <a:ext uri="{FF2B5EF4-FFF2-40B4-BE49-F238E27FC236}">
                <a16:creationId xmlns:a16="http://schemas.microsoft.com/office/drawing/2014/main" id="{AF0E1140-713D-4AEB-BBD1-4E738C0CEB49}"/>
              </a:ext>
            </a:extLst>
          </p:cNvPr>
          <p:cNvSpPr txBox="1"/>
          <p:nvPr/>
        </p:nvSpPr>
        <p:spPr>
          <a:xfrm>
            <a:off x="3040434" y="5546712"/>
            <a:ext cx="1247228" cy="66697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Energy Research</a:t>
            </a:r>
          </a:p>
        </p:txBody>
      </p:sp>
      <p:sp>
        <p:nvSpPr>
          <p:cNvPr id="94" name="TextBox 93">
            <a:extLst>
              <a:ext uri="{FF2B5EF4-FFF2-40B4-BE49-F238E27FC236}">
                <a16:creationId xmlns:a16="http://schemas.microsoft.com/office/drawing/2014/main" id="{C434E539-2991-463F-A6BB-963016C49496}"/>
              </a:ext>
            </a:extLst>
          </p:cNvPr>
          <p:cNvSpPr txBox="1"/>
          <p:nvPr/>
        </p:nvSpPr>
        <p:spPr>
          <a:xfrm>
            <a:off x="7612" y="5285007"/>
            <a:ext cx="1137041" cy="954300"/>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BSSE</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prstClr val="black"/>
                </a:solidFill>
                <a:effectLst/>
                <a:uLnTx/>
                <a:uFillTx/>
                <a:latin typeface="Calibri"/>
                <a:ea typeface="+mn-ea"/>
                <a:cs typeface="+mn-cs"/>
              </a:rPr>
              <a:t>ICWAR CDS</a:t>
            </a:r>
          </a:p>
        </p:txBody>
      </p:sp>
    </p:spTree>
    <p:extLst>
      <p:ext uri="{BB962C8B-B14F-4D97-AF65-F5344CB8AC3E}">
        <p14:creationId xmlns:p14="http://schemas.microsoft.com/office/powerpoint/2010/main" val="105472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92"/>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2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27"/>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77"/>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78"/>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79"/>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80"/>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81"/>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82"/>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83"/>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84"/>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8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86"/>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87"/>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88"/>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89"/>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90"/>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93"/>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94"/>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animBg="1"/>
      <p:bldP spid="63" grpId="0" animBg="1"/>
      <p:bldP spid="64" grpId="0" animBg="1"/>
      <p:bldP spid="65" grpId="0" animBg="1"/>
      <p:bldP spid="66" grpId="0" animBg="1"/>
      <p:bldP spid="67" grpId="0" animBg="1"/>
      <p:bldP spid="68" grpId="0" animBg="1"/>
      <p:bldP spid="69" grpId="0" animBg="1"/>
      <p:bldP spid="70" grpId="0"/>
      <p:bldP spid="71" grpId="0"/>
      <p:bldP spid="72" grpId="0"/>
      <p:bldP spid="73" grpId="0"/>
      <p:bldP spid="74" grpId="0"/>
      <p:bldP spid="75" grpId="0"/>
      <p:bldP spid="76" grpId="0"/>
      <p:bldP spid="77" grpId="0" animBg="1"/>
      <p:bldP spid="78" grpId="0" animBg="1"/>
      <p:bldP spid="79" grpId="0" animBg="1"/>
      <p:bldP spid="80" grpId="0" animBg="1"/>
      <p:bldP spid="81" grpId="0" animBg="1"/>
      <p:bldP spid="82" grpId="0" animBg="1"/>
      <p:bldP spid="83" grpId="0" animBg="1"/>
      <p:bldP spid="84" grpId="0" animBg="1"/>
      <p:bldP spid="85" grpId="0"/>
      <p:bldP spid="86" grpId="0"/>
      <p:bldP spid="87" grpId="0"/>
      <p:bldP spid="88" grpId="0"/>
      <p:bldP spid="89" grpId="0"/>
      <p:bldP spid="90" grpId="0"/>
      <p:bldP spid="91" grpId="0"/>
      <p:bldP spid="92" grpId="0"/>
      <p:bldP spid="93" grpId="0"/>
      <p:bldP spid="9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Shape 150"/>
          <p:cNvSpPr txBox="1"/>
          <p:nvPr/>
        </p:nvSpPr>
        <p:spPr>
          <a:xfrm>
            <a:off x="0" y="105876"/>
            <a:ext cx="6858000" cy="708000"/>
          </a:xfrm>
          <a:prstGeom prst="rect">
            <a:avLst/>
          </a:prstGeom>
          <a:no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ct val="25000"/>
              <a:buFont typeface="Calibri"/>
              <a:buNone/>
              <a:tabLst/>
              <a:defRPr/>
            </a:pPr>
            <a:r>
              <a:rPr kumimoji="0" lang="en-GB" sz="3600" b="0" i="0" u="none" strike="noStrike" kern="1200" cap="none" spc="0" normalizeH="0" baseline="0" noProof="0" dirty="0">
                <a:ln>
                  <a:noFill/>
                </a:ln>
                <a:solidFill>
                  <a:srgbClr val="FFFFFF"/>
                </a:solidFill>
                <a:effectLst/>
                <a:uLnTx/>
                <a:uFillTx/>
                <a:latin typeface="Calibri"/>
                <a:ea typeface="Calibri"/>
                <a:cs typeface="Calibri"/>
                <a:sym typeface="Calibri"/>
              </a:rPr>
              <a:t>  </a:t>
            </a:r>
            <a:r>
              <a:rPr kumimoji="0" lang="en-GB" sz="3600" b="1" i="0" u="none" strike="noStrike" kern="1200" cap="none" spc="0" normalizeH="0" baseline="0" noProof="0" dirty="0">
                <a:ln>
                  <a:noFill/>
                </a:ln>
                <a:solidFill>
                  <a:srgbClr val="FFFFFF"/>
                </a:solidFill>
                <a:effectLst/>
                <a:uLnTx/>
                <a:uFillTx/>
                <a:latin typeface="Calibri"/>
                <a:ea typeface="Calibri"/>
                <a:cs typeface="Calibri"/>
                <a:sym typeface="Calibri"/>
              </a:rPr>
              <a:t>Degree Programs: 1909 - 2018</a:t>
            </a:r>
          </a:p>
        </p:txBody>
      </p:sp>
      <p:cxnSp>
        <p:nvCxnSpPr>
          <p:cNvPr id="24" name="Straight Connector 23">
            <a:extLst>
              <a:ext uri="{FF2B5EF4-FFF2-40B4-BE49-F238E27FC236}">
                <a16:creationId xmlns:a16="http://schemas.microsoft.com/office/drawing/2014/main" id="{463F0D11-BE74-4EE2-98A7-52E66CFF746D}"/>
              </a:ext>
            </a:extLst>
          </p:cNvPr>
          <p:cNvCxnSpPr>
            <a:endCxn id="57" idx="0"/>
          </p:cNvCxnSpPr>
          <p:nvPr/>
        </p:nvCxnSpPr>
        <p:spPr>
          <a:xfrm flipH="1">
            <a:off x="550855" y="1339307"/>
            <a:ext cx="9103" cy="492467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5" name="Donut 3">
            <a:extLst>
              <a:ext uri="{FF2B5EF4-FFF2-40B4-BE49-F238E27FC236}">
                <a16:creationId xmlns:a16="http://schemas.microsoft.com/office/drawing/2014/main" id="{3512F23B-F37F-446D-87D5-9E228A453347}"/>
              </a:ext>
            </a:extLst>
          </p:cNvPr>
          <p:cNvSpPr/>
          <p:nvPr/>
        </p:nvSpPr>
        <p:spPr>
          <a:xfrm>
            <a:off x="393703" y="1341363"/>
            <a:ext cx="332509" cy="314036"/>
          </a:xfrm>
          <a:prstGeom prst="donut">
            <a:avLst/>
          </a:prstGeom>
          <a:solidFill>
            <a:srgbClr val="014587"/>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26" name="Donut 4">
            <a:extLst>
              <a:ext uri="{FF2B5EF4-FFF2-40B4-BE49-F238E27FC236}">
                <a16:creationId xmlns:a16="http://schemas.microsoft.com/office/drawing/2014/main" id="{E562C906-4D43-4306-88B3-64C7C68186CA}"/>
              </a:ext>
            </a:extLst>
          </p:cNvPr>
          <p:cNvSpPr/>
          <p:nvPr/>
        </p:nvSpPr>
        <p:spPr>
          <a:xfrm>
            <a:off x="393703" y="2107716"/>
            <a:ext cx="332509" cy="314036"/>
          </a:xfrm>
          <a:prstGeom prst="donut">
            <a:avLst/>
          </a:prstGeom>
          <a:solidFill>
            <a:srgbClr val="C0504D"/>
          </a:solid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srgbClr val="C0504D"/>
              </a:solidFill>
              <a:effectLst/>
              <a:uLnTx/>
              <a:uFillTx/>
              <a:latin typeface="Calibri"/>
              <a:ea typeface="+mn-ea"/>
              <a:cs typeface="+mn-cs"/>
            </a:endParaRPr>
          </a:p>
        </p:txBody>
      </p:sp>
      <p:sp>
        <p:nvSpPr>
          <p:cNvPr id="27" name="Donut 5">
            <a:extLst>
              <a:ext uri="{FF2B5EF4-FFF2-40B4-BE49-F238E27FC236}">
                <a16:creationId xmlns:a16="http://schemas.microsoft.com/office/drawing/2014/main" id="{55C609CF-8C21-4AB5-B303-C90838BD3151}"/>
              </a:ext>
            </a:extLst>
          </p:cNvPr>
          <p:cNvSpPr/>
          <p:nvPr/>
        </p:nvSpPr>
        <p:spPr>
          <a:xfrm>
            <a:off x="381004" y="2893083"/>
            <a:ext cx="332509" cy="314036"/>
          </a:xfrm>
          <a:prstGeom prst="donut">
            <a:avLst/>
          </a:prstGeom>
          <a:solidFill>
            <a:srgbClr val="014587"/>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28" name="Donut 6">
            <a:extLst>
              <a:ext uri="{FF2B5EF4-FFF2-40B4-BE49-F238E27FC236}">
                <a16:creationId xmlns:a16="http://schemas.microsoft.com/office/drawing/2014/main" id="{3CE91313-CFEB-41AA-9FD1-14089F187EA8}"/>
              </a:ext>
            </a:extLst>
          </p:cNvPr>
          <p:cNvSpPr/>
          <p:nvPr/>
        </p:nvSpPr>
        <p:spPr>
          <a:xfrm>
            <a:off x="381000" y="3748120"/>
            <a:ext cx="332509" cy="314036"/>
          </a:xfrm>
          <a:prstGeom prst="donut">
            <a:avLst/>
          </a:prstGeom>
          <a:solidFill>
            <a:srgbClr val="C0504D"/>
          </a:solid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srgbClr val="C0504D"/>
              </a:solidFill>
              <a:effectLst/>
              <a:uLnTx/>
              <a:uFillTx/>
              <a:latin typeface="Calibri"/>
              <a:ea typeface="+mn-ea"/>
              <a:cs typeface="+mn-cs"/>
            </a:endParaRPr>
          </a:p>
        </p:txBody>
      </p:sp>
      <p:sp>
        <p:nvSpPr>
          <p:cNvPr id="29" name="Donut 7">
            <a:extLst>
              <a:ext uri="{FF2B5EF4-FFF2-40B4-BE49-F238E27FC236}">
                <a16:creationId xmlns:a16="http://schemas.microsoft.com/office/drawing/2014/main" id="{19F8FD6C-E23F-4A8B-93C2-284677790AAA}"/>
              </a:ext>
            </a:extLst>
          </p:cNvPr>
          <p:cNvSpPr/>
          <p:nvPr/>
        </p:nvSpPr>
        <p:spPr>
          <a:xfrm>
            <a:off x="393703" y="4569748"/>
            <a:ext cx="332509" cy="314036"/>
          </a:xfrm>
          <a:prstGeom prst="donut">
            <a:avLst/>
          </a:prstGeom>
          <a:solidFill>
            <a:srgbClr val="014587"/>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Donut 8">
            <a:extLst>
              <a:ext uri="{FF2B5EF4-FFF2-40B4-BE49-F238E27FC236}">
                <a16:creationId xmlns:a16="http://schemas.microsoft.com/office/drawing/2014/main" id="{B37B4D63-D1A0-442C-A680-B84824FFD4DF}"/>
              </a:ext>
            </a:extLst>
          </p:cNvPr>
          <p:cNvSpPr/>
          <p:nvPr/>
        </p:nvSpPr>
        <p:spPr>
          <a:xfrm>
            <a:off x="393704" y="5399520"/>
            <a:ext cx="332509" cy="314036"/>
          </a:xfrm>
          <a:prstGeom prst="donut">
            <a:avLst/>
          </a:prstGeom>
          <a:solidFill>
            <a:srgbClr val="C0504D"/>
          </a:solid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srgbClr val="C0504D"/>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4EA5E3BD-A90A-49E6-8352-6D1FF110F8C5}"/>
              </a:ext>
            </a:extLst>
          </p:cNvPr>
          <p:cNvSpPr txBox="1"/>
          <p:nvPr/>
        </p:nvSpPr>
        <p:spPr>
          <a:xfrm>
            <a:off x="713513" y="1257264"/>
            <a:ext cx="1018048" cy="46166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srgbClr val="014587"/>
                </a:solidFill>
                <a:effectLst/>
                <a:uLnTx/>
                <a:uFillTx/>
                <a:latin typeface="Calibri"/>
                <a:ea typeface="+mn-ea"/>
                <a:cs typeface="+mn-cs"/>
              </a:rPr>
              <a:t>1911</a:t>
            </a:r>
            <a:r>
              <a:rPr kumimoji="0" lang="en-IN" sz="2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2" name="TextBox 31">
            <a:extLst>
              <a:ext uri="{FF2B5EF4-FFF2-40B4-BE49-F238E27FC236}">
                <a16:creationId xmlns:a16="http://schemas.microsoft.com/office/drawing/2014/main" id="{8D4C553B-9784-4308-9902-48B5DE0FCEC6}"/>
              </a:ext>
            </a:extLst>
          </p:cNvPr>
          <p:cNvSpPr txBox="1"/>
          <p:nvPr/>
        </p:nvSpPr>
        <p:spPr>
          <a:xfrm>
            <a:off x="712487" y="2044487"/>
            <a:ext cx="1018048" cy="46166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srgbClr val="C0504D"/>
                </a:solidFill>
                <a:effectLst/>
                <a:uLnTx/>
                <a:uFillTx/>
                <a:latin typeface="Calibri"/>
                <a:ea typeface="+mn-ea"/>
                <a:cs typeface="+mn-cs"/>
              </a:rPr>
              <a:t>1946 </a:t>
            </a:r>
          </a:p>
        </p:txBody>
      </p:sp>
      <p:sp>
        <p:nvSpPr>
          <p:cNvPr id="33" name="TextBox 32">
            <a:extLst>
              <a:ext uri="{FF2B5EF4-FFF2-40B4-BE49-F238E27FC236}">
                <a16:creationId xmlns:a16="http://schemas.microsoft.com/office/drawing/2014/main" id="{A55A8CCF-1AEC-44A2-A687-09345946CA18}"/>
              </a:ext>
            </a:extLst>
          </p:cNvPr>
          <p:cNvSpPr txBox="1"/>
          <p:nvPr/>
        </p:nvSpPr>
        <p:spPr>
          <a:xfrm>
            <a:off x="711679" y="2806052"/>
            <a:ext cx="1018048" cy="46166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srgbClr val="014587"/>
                </a:solidFill>
                <a:effectLst/>
                <a:uLnTx/>
                <a:uFillTx/>
                <a:latin typeface="Calibri"/>
                <a:ea typeface="+mn-ea"/>
                <a:cs typeface="+mn-cs"/>
              </a:rPr>
              <a:t>1952</a:t>
            </a:r>
            <a:r>
              <a:rPr kumimoji="0" lang="en-IN" sz="2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4" name="TextBox 33">
            <a:extLst>
              <a:ext uri="{FF2B5EF4-FFF2-40B4-BE49-F238E27FC236}">
                <a16:creationId xmlns:a16="http://schemas.microsoft.com/office/drawing/2014/main" id="{741AD228-8CF3-47BE-A8E5-426B1327C233}"/>
              </a:ext>
            </a:extLst>
          </p:cNvPr>
          <p:cNvSpPr txBox="1"/>
          <p:nvPr/>
        </p:nvSpPr>
        <p:spPr>
          <a:xfrm>
            <a:off x="726727" y="3668170"/>
            <a:ext cx="1018048" cy="46166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srgbClr val="C0504D"/>
                </a:solidFill>
                <a:effectLst/>
                <a:uLnTx/>
                <a:uFillTx/>
                <a:latin typeface="Calibri"/>
                <a:ea typeface="+mn-ea"/>
                <a:cs typeface="+mn-cs"/>
              </a:rPr>
              <a:t>1958 </a:t>
            </a:r>
          </a:p>
        </p:txBody>
      </p:sp>
      <p:sp>
        <p:nvSpPr>
          <p:cNvPr id="35" name="TextBox 34">
            <a:extLst>
              <a:ext uri="{FF2B5EF4-FFF2-40B4-BE49-F238E27FC236}">
                <a16:creationId xmlns:a16="http://schemas.microsoft.com/office/drawing/2014/main" id="{6EED5F24-D3C5-4C3B-B50D-61CF90E4AC94}"/>
              </a:ext>
            </a:extLst>
          </p:cNvPr>
          <p:cNvSpPr txBox="1"/>
          <p:nvPr/>
        </p:nvSpPr>
        <p:spPr>
          <a:xfrm>
            <a:off x="726727" y="4480544"/>
            <a:ext cx="1018048" cy="46166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srgbClr val="014587"/>
                </a:solidFill>
                <a:effectLst/>
                <a:uLnTx/>
                <a:uFillTx/>
                <a:latin typeface="Calibri"/>
                <a:ea typeface="+mn-ea"/>
                <a:cs typeface="+mn-cs"/>
              </a:rPr>
              <a:t>1968</a:t>
            </a:r>
            <a:r>
              <a:rPr kumimoji="0" lang="en-IN" sz="2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6" name="TextBox 35">
            <a:extLst>
              <a:ext uri="{FF2B5EF4-FFF2-40B4-BE49-F238E27FC236}">
                <a16:creationId xmlns:a16="http://schemas.microsoft.com/office/drawing/2014/main" id="{1AC5103F-F776-4F69-BFC3-27BD0D830DD9}"/>
              </a:ext>
            </a:extLst>
          </p:cNvPr>
          <p:cNvSpPr txBox="1"/>
          <p:nvPr/>
        </p:nvSpPr>
        <p:spPr>
          <a:xfrm>
            <a:off x="704375" y="6151166"/>
            <a:ext cx="1449845" cy="46166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srgbClr val="0F4F8E"/>
                </a:solidFill>
                <a:effectLst/>
                <a:uLnTx/>
                <a:uFillTx/>
                <a:latin typeface="Calibri"/>
                <a:ea typeface="+mn-ea"/>
                <a:cs typeface="+mn-cs"/>
              </a:rPr>
              <a:t>1987-88</a:t>
            </a:r>
            <a:r>
              <a:rPr kumimoji="0" lang="en-IN" sz="2400" b="0" i="0" u="none" strike="noStrike" kern="1200" cap="none" spc="0" normalizeH="0" baseline="0" noProof="0" dirty="0">
                <a:ln>
                  <a:noFill/>
                </a:ln>
                <a:solidFill>
                  <a:srgbClr val="C0504D"/>
                </a:solidFill>
                <a:effectLst/>
                <a:uLnTx/>
                <a:uFillTx/>
                <a:latin typeface="Calibri"/>
                <a:ea typeface="+mn-ea"/>
                <a:cs typeface="+mn-cs"/>
              </a:rPr>
              <a:t> </a:t>
            </a:r>
          </a:p>
        </p:txBody>
      </p:sp>
      <p:cxnSp>
        <p:nvCxnSpPr>
          <p:cNvPr id="37" name="Straight Connector 36">
            <a:extLst>
              <a:ext uri="{FF2B5EF4-FFF2-40B4-BE49-F238E27FC236}">
                <a16:creationId xmlns:a16="http://schemas.microsoft.com/office/drawing/2014/main" id="{9E28BDD7-1BBF-42DB-8CE0-604369C13040}"/>
              </a:ext>
            </a:extLst>
          </p:cNvPr>
          <p:cNvCxnSpPr/>
          <p:nvPr/>
        </p:nvCxnSpPr>
        <p:spPr>
          <a:xfrm>
            <a:off x="6273185" y="1655399"/>
            <a:ext cx="0" cy="460375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Donut 22">
            <a:extLst>
              <a:ext uri="{FF2B5EF4-FFF2-40B4-BE49-F238E27FC236}">
                <a16:creationId xmlns:a16="http://schemas.microsoft.com/office/drawing/2014/main" id="{4C75A3D9-E549-496B-A8DA-557082914FCE}"/>
              </a:ext>
            </a:extLst>
          </p:cNvPr>
          <p:cNvSpPr/>
          <p:nvPr/>
        </p:nvSpPr>
        <p:spPr>
          <a:xfrm>
            <a:off x="6106936" y="1327966"/>
            <a:ext cx="332509" cy="314036"/>
          </a:xfrm>
          <a:prstGeom prst="donut">
            <a:avLst/>
          </a:prstGeom>
          <a:solidFill>
            <a:srgbClr val="014587"/>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1CD58024-6E56-4E04-8DBF-733F501108F1}"/>
              </a:ext>
            </a:extLst>
          </p:cNvPr>
          <p:cNvSpPr txBox="1"/>
          <p:nvPr/>
        </p:nvSpPr>
        <p:spPr>
          <a:xfrm>
            <a:off x="6424477" y="1242668"/>
            <a:ext cx="1018048" cy="46166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srgbClr val="014587"/>
                </a:solidFill>
                <a:effectLst/>
                <a:uLnTx/>
                <a:uFillTx/>
                <a:latin typeface="Calibri"/>
                <a:ea typeface="+mn-ea"/>
                <a:cs typeface="+mn-cs"/>
              </a:rPr>
              <a:t>1990</a:t>
            </a:r>
            <a:r>
              <a:rPr kumimoji="0" lang="en-IN" sz="2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40" name="TextBox 39">
            <a:extLst>
              <a:ext uri="{FF2B5EF4-FFF2-40B4-BE49-F238E27FC236}">
                <a16:creationId xmlns:a16="http://schemas.microsoft.com/office/drawing/2014/main" id="{19D7E8FD-6C17-48DE-9A1C-2F469FD69809}"/>
              </a:ext>
            </a:extLst>
          </p:cNvPr>
          <p:cNvSpPr txBox="1"/>
          <p:nvPr/>
        </p:nvSpPr>
        <p:spPr>
          <a:xfrm>
            <a:off x="6410383" y="2043551"/>
            <a:ext cx="1282983" cy="46166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srgbClr val="C0504D"/>
                </a:solidFill>
                <a:effectLst/>
                <a:uLnTx/>
                <a:uFillTx/>
                <a:latin typeface="Calibri"/>
                <a:ea typeface="+mn-ea"/>
                <a:cs typeface="+mn-cs"/>
              </a:rPr>
              <a:t>1997-98 </a:t>
            </a:r>
          </a:p>
        </p:txBody>
      </p:sp>
      <p:sp>
        <p:nvSpPr>
          <p:cNvPr id="41" name="TextBox 40">
            <a:extLst>
              <a:ext uri="{FF2B5EF4-FFF2-40B4-BE49-F238E27FC236}">
                <a16:creationId xmlns:a16="http://schemas.microsoft.com/office/drawing/2014/main" id="{D34DC14E-14DC-42F8-98CD-44517613DC5C}"/>
              </a:ext>
            </a:extLst>
          </p:cNvPr>
          <p:cNvSpPr txBox="1"/>
          <p:nvPr/>
        </p:nvSpPr>
        <p:spPr>
          <a:xfrm>
            <a:off x="6392776" y="2810639"/>
            <a:ext cx="1018048" cy="46166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srgbClr val="014587"/>
                </a:solidFill>
                <a:effectLst/>
                <a:uLnTx/>
                <a:uFillTx/>
                <a:latin typeface="Calibri"/>
                <a:ea typeface="+mn-ea"/>
                <a:cs typeface="+mn-cs"/>
              </a:rPr>
              <a:t>2006</a:t>
            </a:r>
            <a:r>
              <a:rPr kumimoji="0" lang="en-IN" sz="2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42" name="TextBox 41">
            <a:extLst>
              <a:ext uri="{FF2B5EF4-FFF2-40B4-BE49-F238E27FC236}">
                <a16:creationId xmlns:a16="http://schemas.microsoft.com/office/drawing/2014/main" id="{EFC29917-7286-4CE6-B588-D6A47AFAF5F5}"/>
              </a:ext>
            </a:extLst>
          </p:cNvPr>
          <p:cNvSpPr txBox="1"/>
          <p:nvPr/>
        </p:nvSpPr>
        <p:spPr>
          <a:xfrm>
            <a:off x="6424477" y="3605840"/>
            <a:ext cx="1018048" cy="46166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srgbClr val="C0504D"/>
                </a:solidFill>
                <a:effectLst/>
                <a:uLnTx/>
                <a:uFillTx/>
                <a:latin typeface="Calibri"/>
                <a:ea typeface="+mn-ea"/>
                <a:cs typeface="+mn-cs"/>
              </a:rPr>
              <a:t>2011 </a:t>
            </a:r>
          </a:p>
        </p:txBody>
      </p:sp>
      <p:sp>
        <p:nvSpPr>
          <p:cNvPr id="43" name="TextBox 42">
            <a:extLst>
              <a:ext uri="{FF2B5EF4-FFF2-40B4-BE49-F238E27FC236}">
                <a16:creationId xmlns:a16="http://schemas.microsoft.com/office/drawing/2014/main" id="{C96851BF-1FD4-4838-88DE-0B8E0C0871EF}"/>
              </a:ext>
            </a:extLst>
          </p:cNvPr>
          <p:cNvSpPr txBox="1"/>
          <p:nvPr/>
        </p:nvSpPr>
        <p:spPr>
          <a:xfrm>
            <a:off x="6424477" y="4409104"/>
            <a:ext cx="1018048" cy="46166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srgbClr val="014587"/>
                </a:solidFill>
                <a:effectLst/>
                <a:uLnTx/>
                <a:uFillTx/>
                <a:latin typeface="Calibri"/>
                <a:ea typeface="+mn-ea"/>
                <a:cs typeface="+mn-cs"/>
              </a:rPr>
              <a:t>2012</a:t>
            </a:r>
            <a:r>
              <a:rPr kumimoji="0" lang="en-IN" sz="2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44" name="TextBox 43">
            <a:extLst>
              <a:ext uri="{FF2B5EF4-FFF2-40B4-BE49-F238E27FC236}">
                <a16:creationId xmlns:a16="http://schemas.microsoft.com/office/drawing/2014/main" id="{4555CD5C-3C22-4765-B63C-A6262B597532}"/>
              </a:ext>
            </a:extLst>
          </p:cNvPr>
          <p:cNvSpPr txBox="1"/>
          <p:nvPr/>
        </p:nvSpPr>
        <p:spPr>
          <a:xfrm>
            <a:off x="6424478" y="5241851"/>
            <a:ext cx="1449845" cy="46166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srgbClr val="C0504D"/>
                </a:solidFill>
                <a:effectLst/>
                <a:uLnTx/>
                <a:uFillTx/>
                <a:latin typeface="Calibri"/>
                <a:ea typeface="+mn-ea"/>
                <a:cs typeface="+mn-cs"/>
              </a:rPr>
              <a:t>2014 </a:t>
            </a:r>
          </a:p>
        </p:txBody>
      </p:sp>
      <p:sp>
        <p:nvSpPr>
          <p:cNvPr id="45" name="TextBox 44">
            <a:extLst>
              <a:ext uri="{FF2B5EF4-FFF2-40B4-BE49-F238E27FC236}">
                <a16:creationId xmlns:a16="http://schemas.microsoft.com/office/drawing/2014/main" id="{45764848-A51F-42F1-999A-FEEFFAE2346C}"/>
              </a:ext>
            </a:extLst>
          </p:cNvPr>
          <p:cNvSpPr txBox="1"/>
          <p:nvPr/>
        </p:nvSpPr>
        <p:spPr>
          <a:xfrm>
            <a:off x="2040145" y="1112854"/>
            <a:ext cx="3722625" cy="748795"/>
          </a:xfrm>
          <a:prstGeom prst="rect">
            <a:avLst/>
          </a:prstGeom>
          <a:solidFill>
            <a:schemeClr val="bg1">
              <a:lumMod val="95000"/>
            </a:schemeClr>
          </a:solid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N" sz="2133" b="0" i="0" u="none" strike="noStrike" kern="1200" cap="none" spc="0" normalizeH="0" baseline="0" noProof="0" dirty="0" err="1">
                <a:ln>
                  <a:noFill/>
                </a:ln>
                <a:solidFill>
                  <a:prstClr val="black"/>
                </a:solidFill>
                <a:effectLst/>
                <a:uLnTx/>
                <a:uFillTx/>
                <a:latin typeface="Calibri"/>
                <a:ea typeface="+mn-ea"/>
                <a:cs typeface="+mn-cs"/>
              </a:rPr>
              <a:t>AIISc</a:t>
            </a:r>
            <a:r>
              <a:rPr kumimoji="0" lang="en-IN" sz="2133" b="0" i="0" u="none" strike="noStrike" kern="1200" cap="none" spc="0" normalizeH="0" baseline="0" noProof="0" dirty="0">
                <a:ln>
                  <a:noFill/>
                </a:ln>
                <a:solidFill>
                  <a:prstClr val="black"/>
                </a:solidFill>
                <a:effectLst/>
                <a:uLnTx/>
                <a:uFillTx/>
                <a:latin typeface="Calibri"/>
                <a:ea typeface="+mn-ea"/>
                <a:cs typeface="+mn-cs"/>
              </a:rPr>
              <a:t>, </a:t>
            </a:r>
            <a:r>
              <a:rPr kumimoji="0" lang="en-IN" sz="2133" b="0" i="0" u="none" strike="noStrike" kern="1200" cap="none" spc="0" normalizeH="0" baseline="0" noProof="0" dirty="0" err="1">
                <a:ln>
                  <a:noFill/>
                </a:ln>
                <a:solidFill>
                  <a:prstClr val="black"/>
                </a:solidFill>
                <a:effectLst/>
                <a:uLnTx/>
                <a:uFillTx/>
                <a:latin typeface="Calibri"/>
                <a:ea typeface="+mn-ea"/>
                <a:cs typeface="+mn-cs"/>
              </a:rPr>
              <a:t>FIISc</a:t>
            </a:r>
            <a:r>
              <a:rPr kumimoji="0" lang="en-IN" sz="2133" b="0" i="0" u="none" strike="noStrike" kern="1200" cap="none" spc="0" normalizeH="0" baseline="0" noProof="0" dirty="0">
                <a:ln>
                  <a:noFill/>
                </a:ln>
                <a:solidFill>
                  <a:prstClr val="black"/>
                </a:solidFill>
                <a:effectLst/>
                <a:uLnTx/>
                <a:uFillTx/>
                <a:latin typeface="Calibri"/>
                <a:ea typeface="+mn-ea"/>
                <a:cs typeface="+mn-cs"/>
              </a:rPr>
              <a:t>, Honorary Fellowship</a:t>
            </a:r>
          </a:p>
        </p:txBody>
      </p:sp>
      <p:sp>
        <p:nvSpPr>
          <p:cNvPr id="46" name="TextBox 45">
            <a:extLst>
              <a:ext uri="{FF2B5EF4-FFF2-40B4-BE49-F238E27FC236}">
                <a16:creationId xmlns:a16="http://schemas.microsoft.com/office/drawing/2014/main" id="{4832D8A3-06BA-4495-882A-57904A15C0AD}"/>
              </a:ext>
            </a:extLst>
          </p:cNvPr>
          <p:cNvSpPr txBox="1"/>
          <p:nvPr/>
        </p:nvSpPr>
        <p:spPr>
          <a:xfrm>
            <a:off x="2026616" y="1906973"/>
            <a:ext cx="3955216" cy="74879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N" sz="2133" b="0" i="0" u="none" strike="noStrike" kern="1200" cap="none" spc="0" normalizeH="0" baseline="0" noProof="0" dirty="0" err="1">
                <a:ln>
                  <a:noFill/>
                </a:ln>
                <a:solidFill>
                  <a:prstClr val="black"/>
                </a:solidFill>
                <a:effectLst/>
                <a:uLnTx/>
                <a:uFillTx/>
                <a:latin typeface="Calibri"/>
                <a:ea typeface="+mn-ea"/>
                <a:cs typeface="+mn-cs"/>
              </a:rPr>
              <a:t>DIISc</a:t>
            </a:r>
            <a:r>
              <a:rPr kumimoji="0" lang="en-IN" sz="2133" b="0" i="0" u="none" strike="noStrike" kern="1200" cap="none" spc="0" normalizeH="0" baseline="0" noProof="0" dirty="0">
                <a:ln>
                  <a:noFill/>
                </a:ln>
                <a:solidFill>
                  <a:prstClr val="black"/>
                </a:solidFill>
                <a:effectLst/>
                <a:uLnTx/>
                <a:uFillTx/>
                <a:latin typeface="Calibri"/>
                <a:ea typeface="+mn-ea"/>
                <a:cs typeface="+mn-cs"/>
              </a:rPr>
              <a:t> (Master’s program equivalent for BSc &amp; BE students)</a:t>
            </a:r>
          </a:p>
        </p:txBody>
      </p:sp>
      <p:sp>
        <p:nvSpPr>
          <p:cNvPr id="47" name="TextBox 46">
            <a:extLst>
              <a:ext uri="{FF2B5EF4-FFF2-40B4-BE49-F238E27FC236}">
                <a16:creationId xmlns:a16="http://schemas.microsoft.com/office/drawing/2014/main" id="{691E9776-2619-4F4C-A86B-E16D56E4268B}"/>
              </a:ext>
            </a:extLst>
          </p:cNvPr>
          <p:cNvSpPr txBox="1"/>
          <p:nvPr/>
        </p:nvSpPr>
        <p:spPr>
          <a:xfrm>
            <a:off x="2028834" y="2690560"/>
            <a:ext cx="3722625" cy="748795"/>
          </a:xfrm>
          <a:prstGeom prst="rect">
            <a:avLst/>
          </a:prstGeom>
          <a:solidFill>
            <a:schemeClr val="bg1">
              <a:lumMod val="95000"/>
            </a:schemeClr>
          </a:solid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N" sz="2133" b="0" i="0" u="none" strike="noStrike" kern="1200" cap="none" spc="0" normalizeH="0" baseline="0" noProof="0" dirty="0" err="1">
                <a:ln>
                  <a:noFill/>
                </a:ln>
                <a:solidFill>
                  <a:prstClr val="black"/>
                </a:solidFill>
                <a:effectLst/>
                <a:uLnTx/>
                <a:uFillTx/>
                <a:latin typeface="Calibri"/>
                <a:ea typeface="+mn-ea"/>
                <a:cs typeface="+mn-cs"/>
              </a:rPr>
              <a:t>AIISc</a:t>
            </a:r>
            <a:r>
              <a:rPr kumimoji="0" lang="en-IN" sz="2133" b="0" i="0" u="none" strike="noStrike" kern="1200" cap="none" spc="0" normalizeH="0" baseline="0" noProof="0" dirty="0">
                <a:ln>
                  <a:noFill/>
                </a:ln>
                <a:solidFill>
                  <a:prstClr val="black"/>
                </a:solidFill>
                <a:effectLst/>
                <a:uLnTx/>
                <a:uFillTx/>
                <a:latin typeface="Calibri"/>
                <a:ea typeface="+mn-ea"/>
                <a:cs typeface="+mn-cs"/>
              </a:rPr>
              <a:t>, </a:t>
            </a:r>
            <a:r>
              <a:rPr kumimoji="0" lang="en-IN" sz="2133" b="0" i="0" u="none" strike="noStrike" kern="1200" cap="none" spc="0" normalizeH="0" baseline="0" noProof="0" dirty="0" err="1">
                <a:ln>
                  <a:noFill/>
                </a:ln>
                <a:solidFill>
                  <a:prstClr val="black"/>
                </a:solidFill>
                <a:effectLst/>
                <a:uLnTx/>
                <a:uFillTx/>
                <a:latin typeface="Calibri"/>
                <a:ea typeface="+mn-ea"/>
                <a:cs typeface="+mn-cs"/>
              </a:rPr>
              <a:t>MIISc</a:t>
            </a:r>
            <a:r>
              <a:rPr kumimoji="0" lang="en-IN" sz="2133" b="0" i="0" u="none" strike="noStrike" kern="1200" cap="none" spc="0" normalizeH="0" baseline="0" noProof="0" dirty="0">
                <a:ln>
                  <a:noFill/>
                </a:ln>
                <a:solidFill>
                  <a:prstClr val="black"/>
                </a:solidFill>
                <a:effectLst/>
                <a:uLnTx/>
                <a:uFillTx/>
                <a:latin typeface="Calibri"/>
                <a:ea typeface="+mn-ea"/>
                <a:cs typeface="+mn-cs"/>
              </a:rPr>
              <a:t>, </a:t>
            </a:r>
            <a:r>
              <a:rPr kumimoji="0" lang="en-IN" sz="2133" b="0" i="0" u="none" strike="noStrike" kern="1200" cap="none" spc="0" normalizeH="0" baseline="0" noProof="0" dirty="0" err="1">
                <a:ln>
                  <a:noFill/>
                </a:ln>
                <a:solidFill>
                  <a:prstClr val="black"/>
                </a:solidFill>
                <a:effectLst/>
                <a:uLnTx/>
                <a:uFillTx/>
                <a:latin typeface="Calibri"/>
                <a:ea typeface="+mn-ea"/>
                <a:cs typeface="+mn-cs"/>
              </a:rPr>
              <a:t>FIISc</a:t>
            </a:r>
            <a:r>
              <a:rPr kumimoji="0" lang="en-IN" sz="2133" b="0" i="0" u="none" strike="noStrike" kern="1200" cap="none" spc="0" normalizeH="0" baseline="0" noProof="0" dirty="0">
                <a:ln>
                  <a:noFill/>
                </a:ln>
                <a:solidFill>
                  <a:prstClr val="black"/>
                </a:solidFill>
                <a:effectLst/>
                <a:uLnTx/>
                <a:uFillTx/>
                <a:latin typeface="Calibri"/>
                <a:ea typeface="+mn-ea"/>
                <a:cs typeface="+mn-cs"/>
              </a:rPr>
              <a:t> (equivalent to MSc, PhD, DSc) </a:t>
            </a:r>
          </a:p>
        </p:txBody>
      </p:sp>
      <p:sp>
        <p:nvSpPr>
          <p:cNvPr id="48" name="TextBox 47">
            <a:extLst>
              <a:ext uri="{FF2B5EF4-FFF2-40B4-BE49-F238E27FC236}">
                <a16:creationId xmlns:a16="http://schemas.microsoft.com/office/drawing/2014/main" id="{3381463C-B7E5-4BEC-B93E-36594E899D94}"/>
              </a:ext>
            </a:extLst>
          </p:cNvPr>
          <p:cNvSpPr txBox="1"/>
          <p:nvPr/>
        </p:nvSpPr>
        <p:spPr>
          <a:xfrm>
            <a:off x="2028833" y="3539106"/>
            <a:ext cx="3722625" cy="74879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N" sz="2133" b="0" i="0" u="none" strike="noStrike" kern="1200" cap="none" spc="0" normalizeH="0" baseline="0" noProof="0" dirty="0">
                <a:ln>
                  <a:noFill/>
                </a:ln>
                <a:solidFill>
                  <a:prstClr val="black"/>
                </a:solidFill>
                <a:effectLst/>
                <a:uLnTx/>
                <a:uFillTx/>
                <a:latin typeface="Calibri"/>
                <a:ea typeface="+mn-ea"/>
                <a:cs typeface="+mn-cs"/>
              </a:rPr>
              <a:t>MSc, PhD, DSc (by research)</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N" sz="2133" b="0" i="0" u="none" strike="noStrike" kern="1200" cap="none" spc="0" normalizeH="0" baseline="0" noProof="0" dirty="0">
                <a:ln>
                  <a:noFill/>
                </a:ln>
                <a:solidFill>
                  <a:prstClr val="black"/>
                </a:solidFill>
                <a:effectLst/>
                <a:uLnTx/>
                <a:uFillTx/>
                <a:latin typeface="Calibri"/>
                <a:ea typeface="+mn-ea"/>
                <a:cs typeface="+mn-cs"/>
              </a:rPr>
              <a:t>BE, ME (by examination)</a:t>
            </a:r>
          </a:p>
        </p:txBody>
      </p:sp>
      <p:sp>
        <p:nvSpPr>
          <p:cNvPr id="49" name="TextBox 48">
            <a:extLst>
              <a:ext uri="{FF2B5EF4-FFF2-40B4-BE49-F238E27FC236}">
                <a16:creationId xmlns:a16="http://schemas.microsoft.com/office/drawing/2014/main" id="{979838F9-DF21-4511-AD49-2CC0D0E01CB1}"/>
              </a:ext>
            </a:extLst>
          </p:cNvPr>
          <p:cNvSpPr txBox="1"/>
          <p:nvPr/>
        </p:nvSpPr>
        <p:spPr>
          <a:xfrm>
            <a:off x="2036262" y="4391541"/>
            <a:ext cx="3722625" cy="748795"/>
          </a:xfrm>
          <a:prstGeom prst="rect">
            <a:avLst/>
          </a:prstGeom>
          <a:solidFill>
            <a:schemeClr val="bg1">
              <a:lumMod val="95000"/>
            </a:schemeClr>
          </a:solid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N" sz="2133" b="0" i="0" u="none" strike="noStrike" kern="1200" cap="none" spc="0" normalizeH="0" baseline="0" noProof="0" dirty="0">
                <a:ln>
                  <a:noFill/>
                </a:ln>
                <a:solidFill>
                  <a:prstClr val="black"/>
                </a:solidFill>
                <a:effectLst/>
                <a:uLnTx/>
                <a:uFillTx/>
                <a:latin typeface="Calibri"/>
                <a:ea typeface="+mn-ea"/>
                <a:cs typeface="+mn-cs"/>
              </a:rPr>
              <a:t>ME (2-year course-based program)</a:t>
            </a:r>
          </a:p>
        </p:txBody>
      </p:sp>
      <p:sp>
        <p:nvSpPr>
          <p:cNvPr id="50" name="TextBox 49">
            <a:extLst>
              <a:ext uri="{FF2B5EF4-FFF2-40B4-BE49-F238E27FC236}">
                <a16:creationId xmlns:a16="http://schemas.microsoft.com/office/drawing/2014/main" id="{9EDAB84C-8D22-43BD-9362-F93BD455798A}"/>
              </a:ext>
            </a:extLst>
          </p:cNvPr>
          <p:cNvSpPr txBox="1"/>
          <p:nvPr/>
        </p:nvSpPr>
        <p:spPr>
          <a:xfrm>
            <a:off x="2026617" y="6033005"/>
            <a:ext cx="3722625" cy="748795"/>
          </a:xfrm>
          <a:prstGeom prst="rect">
            <a:avLst/>
          </a:prstGeom>
          <a:solidFill>
            <a:srgbClr val="F2F2F2"/>
          </a:solid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N" sz="2133" b="0" i="0" u="none" strike="noStrike" kern="1200" cap="none" spc="0" normalizeH="0" baseline="0" noProof="0" dirty="0">
                <a:ln>
                  <a:noFill/>
                </a:ln>
                <a:solidFill>
                  <a:prstClr val="black"/>
                </a:solidFill>
                <a:effectLst/>
                <a:uLnTx/>
                <a:uFillTx/>
                <a:latin typeface="Calibri"/>
                <a:ea typeface="+mn-ea"/>
                <a:cs typeface="+mn-cs"/>
              </a:rPr>
              <a:t>ME (</a:t>
            </a:r>
            <a:r>
              <a:rPr kumimoji="0" lang="en-IN" sz="2133" b="0" i="0" u="none" strike="noStrike" kern="1200" cap="none" spc="0" normalizeH="0" baseline="0" noProof="0" dirty="0" err="1">
                <a:ln>
                  <a:noFill/>
                </a:ln>
                <a:solidFill>
                  <a:prstClr val="black"/>
                </a:solidFill>
                <a:effectLst/>
                <a:uLnTx/>
                <a:uFillTx/>
                <a:latin typeface="Calibri"/>
                <a:ea typeface="+mn-ea"/>
                <a:cs typeface="+mn-cs"/>
              </a:rPr>
              <a:t>Int</a:t>
            </a:r>
            <a:r>
              <a:rPr kumimoji="0" lang="en-IN" sz="2133" b="0" i="0" u="none" strike="noStrike" kern="1200" cap="none" spc="0" normalizeH="0" baseline="0" noProof="0" dirty="0">
                <a:ln>
                  <a:noFill/>
                </a:ln>
                <a:solidFill>
                  <a:prstClr val="black"/>
                </a:solidFill>
                <a:effectLst/>
                <a:uLnTx/>
                <a:uFillTx/>
                <a:latin typeface="Calibri"/>
                <a:ea typeface="+mn-ea"/>
                <a:cs typeface="+mn-cs"/>
              </a:rPr>
              <a:t>) - CSA, Met.</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N" sz="2133" b="0" i="0" u="none" strike="noStrike" kern="1200" cap="none" spc="0" normalizeH="0" baseline="0" noProof="0" dirty="0">
                <a:ln>
                  <a:noFill/>
                </a:ln>
                <a:solidFill>
                  <a:prstClr val="black"/>
                </a:solidFill>
                <a:effectLst/>
                <a:uLnTx/>
                <a:uFillTx/>
                <a:latin typeface="Calibri"/>
                <a:ea typeface="+mn-ea"/>
                <a:cs typeface="+mn-cs"/>
              </a:rPr>
              <a:t>3-year BE phased out </a:t>
            </a:r>
          </a:p>
        </p:txBody>
      </p:sp>
      <p:sp>
        <p:nvSpPr>
          <p:cNvPr id="51" name="TextBox 50">
            <a:extLst>
              <a:ext uri="{FF2B5EF4-FFF2-40B4-BE49-F238E27FC236}">
                <a16:creationId xmlns:a16="http://schemas.microsoft.com/office/drawing/2014/main" id="{A84C58C1-B720-49E5-B4A4-11584611F824}"/>
              </a:ext>
            </a:extLst>
          </p:cNvPr>
          <p:cNvSpPr txBox="1"/>
          <p:nvPr/>
        </p:nvSpPr>
        <p:spPr>
          <a:xfrm>
            <a:off x="7772267" y="1112854"/>
            <a:ext cx="4087445" cy="748795"/>
          </a:xfrm>
          <a:prstGeom prst="rect">
            <a:avLst/>
          </a:prstGeom>
          <a:solidFill>
            <a:schemeClr val="bg1">
              <a:lumMod val="95000"/>
            </a:schemeClr>
          </a:solid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N" sz="2133" b="0" i="0" u="none" strike="noStrike" kern="1200" cap="none" spc="0" normalizeH="0" baseline="0" noProof="0" dirty="0">
                <a:ln>
                  <a:noFill/>
                </a:ln>
                <a:solidFill>
                  <a:prstClr val="black"/>
                </a:solidFill>
                <a:effectLst/>
                <a:uLnTx/>
                <a:uFillTx/>
                <a:latin typeface="Calibri"/>
                <a:ea typeface="+mn-ea"/>
                <a:cs typeface="+mn-cs"/>
              </a:rPr>
              <a:t>Int. PhD programme</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N" sz="2133" b="1" i="0" u="none" strike="noStrike" kern="1200" cap="none" spc="0" normalizeH="0" baseline="0" noProof="0" dirty="0">
                <a:ln>
                  <a:noFill/>
                </a:ln>
                <a:solidFill>
                  <a:prstClr val="black"/>
                </a:solidFill>
                <a:effectLst/>
                <a:uLnTx/>
                <a:uFillTx/>
                <a:latin typeface="Calibri"/>
                <a:ea typeface="+mn-ea"/>
                <a:cs typeface="+mn-cs"/>
              </a:rPr>
              <a:t>First institution in India</a:t>
            </a:r>
          </a:p>
        </p:txBody>
      </p:sp>
      <p:sp>
        <p:nvSpPr>
          <p:cNvPr id="52" name="TextBox 51">
            <a:extLst>
              <a:ext uri="{FF2B5EF4-FFF2-40B4-BE49-F238E27FC236}">
                <a16:creationId xmlns:a16="http://schemas.microsoft.com/office/drawing/2014/main" id="{5854E3EF-31FD-472B-932E-38B63F95ADE6}"/>
              </a:ext>
            </a:extLst>
          </p:cNvPr>
          <p:cNvSpPr txBox="1"/>
          <p:nvPr/>
        </p:nvSpPr>
        <p:spPr>
          <a:xfrm>
            <a:off x="7772266" y="1887110"/>
            <a:ext cx="4141725" cy="74879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N" sz="2133" b="0" i="0" u="none" strike="noStrike" kern="1200" cap="none" spc="0" normalizeH="0" baseline="0" noProof="0" dirty="0" err="1">
                <a:ln>
                  <a:noFill/>
                </a:ln>
                <a:solidFill>
                  <a:prstClr val="black"/>
                </a:solidFill>
                <a:effectLst/>
                <a:uLnTx/>
                <a:uFillTx/>
                <a:latin typeface="Calibri"/>
                <a:ea typeface="+mn-ea"/>
                <a:cs typeface="+mn-cs"/>
              </a:rPr>
              <a:t>MDes</a:t>
            </a:r>
            <a:r>
              <a:rPr kumimoji="0" lang="en-IN" sz="2133" b="0" i="0" u="none" strike="noStrike" kern="1200" cap="none" spc="0" normalizeH="0" baseline="0" noProof="0" dirty="0">
                <a:ln>
                  <a:noFill/>
                </a:ln>
                <a:solidFill>
                  <a:prstClr val="black"/>
                </a:solidFill>
                <a:effectLst/>
                <a:uLnTx/>
                <a:uFillTx/>
                <a:latin typeface="Calibri"/>
                <a:ea typeface="+mn-ea"/>
                <a:cs typeface="+mn-cs"/>
              </a:rPr>
              <a:t> &amp; MBA started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N" sz="2133" b="0" i="0" u="none" strike="noStrike" kern="1200" cap="none" spc="0" normalizeH="0" baseline="0" noProof="0" dirty="0">
                <a:ln>
                  <a:noFill/>
                </a:ln>
                <a:solidFill>
                  <a:prstClr val="black"/>
                </a:solidFill>
                <a:effectLst/>
                <a:uLnTx/>
                <a:uFillTx/>
                <a:latin typeface="Calibri"/>
                <a:ea typeface="+mn-ea"/>
                <a:cs typeface="+mn-cs"/>
              </a:rPr>
              <a:t>ME (Int) closed</a:t>
            </a:r>
          </a:p>
        </p:txBody>
      </p:sp>
      <p:sp>
        <p:nvSpPr>
          <p:cNvPr id="53" name="TextBox 52">
            <a:extLst>
              <a:ext uri="{FF2B5EF4-FFF2-40B4-BE49-F238E27FC236}">
                <a16:creationId xmlns:a16="http://schemas.microsoft.com/office/drawing/2014/main" id="{D8ED229C-0050-48D8-909D-D7195784738D}"/>
              </a:ext>
            </a:extLst>
          </p:cNvPr>
          <p:cNvSpPr txBox="1"/>
          <p:nvPr/>
        </p:nvSpPr>
        <p:spPr>
          <a:xfrm>
            <a:off x="7772269" y="2653040"/>
            <a:ext cx="4087444" cy="748795"/>
          </a:xfrm>
          <a:prstGeom prst="rect">
            <a:avLst/>
          </a:prstGeom>
          <a:solidFill>
            <a:schemeClr val="bg1">
              <a:lumMod val="95000"/>
            </a:schemeClr>
          </a:solid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N" sz="2133" b="0" i="0" u="none" strike="noStrike" kern="1200" cap="none" spc="0" normalizeH="0" baseline="0" noProof="0" dirty="0">
                <a:ln>
                  <a:noFill/>
                </a:ln>
                <a:solidFill>
                  <a:prstClr val="black"/>
                </a:solidFill>
                <a:effectLst/>
                <a:uLnTx/>
                <a:uFillTx/>
                <a:latin typeface="Calibri"/>
                <a:ea typeface="+mn-ea"/>
                <a:cs typeface="+mn-cs"/>
              </a:rPr>
              <a:t>Interdisciplinary PhD (Math, Earth </a:t>
            </a:r>
            <a:r>
              <a:rPr kumimoji="0" lang="en-IN" sz="2133" b="0" i="0" u="none" strike="noStrike" kern="1200" cap="none" spc="0" normalizeH="0" baseline="0" noProof="0" dirty="0" err="1">
                <a:ln>
                  <a:noFill/>
                </a:ln>
                <a:solidFill>
                  <a:prstClr val="black"/>
                </a:solidFill>
                <a:effectLst/>
                <a:uLnTx/>
                <a:uFillTx/>
                <a:latin typeface="Calibri"/>
                <a:ea typeface="+mn-ea"/>
                <a:cs typeface="+mn-cs"/>
              </a:rPr>
              <a:t>Sci</a:t>
            </a:r>
            <a:r>
              <a:rPr kumimoji="0" lang="en-IN" sz="2133" b="0" i="0" u="none" strike="noStrike" kern="1200" cap="none" spc="0" normalizeH="0" baseline="0" noProof="0" dirty="0">
                <a:ln>
                  <a:noFill/>
                </a:ln>
                <a:solidFill>
                  <a:prstClr val="black"/>
                </a:solidFill>
                <a:effectLst/>
                <a:uLnTx/>
                <a:uFillTx/>
                <a:latin typeface="Calibri"/>
                <a:ea typeface="+mn-ea"/>
                <a:cs typeface="+mn-cs"/>
              </a:rPr>
              <a:t>, </a:t>
            </a:r>
            <a:r>
              <a:rPr kumimoji="0" lang="en-IN" sz="2133" b="0" i="0" u="none" strike="noStrike" kern="1200" cap="none" spc="0" normalizeH="0" baseline="0" noProof="0" dirty="0" err="1">
                <a:ln>
                  <a:noFill/>
                </a:ln>
                <a:solidFill>
                  <a:prstClr val="black"/>
                </a:solidFill>
                <a:effectLst/>
                <a:uLnTx/>
                <a:uFillTx/>
                <a:latin typeface="Calibri"/>
                <a:ea typeface="+mn-ea"/>
                <a:cs typeface="+mn-cs"/>
              </a:rPr>
              <a:t>Chem</a:t>
            </a:r>
            <a:r>
              <a:rPr kumimoji="0" lang="en-IN" sz="2133" b="0" i="0" u="none" strike="noStrike" kern="1200" cap="none" spc="0" normalizeH="0" baseline="0" noProof="0" dirty="0">
                <a:ln>
                  <a:noFill/>
                </a:ln>
                <a:solidFill>
                  <a:prstClr val="black"/>
                </a:solidFill>
                <a:effectLst/>
                <a:uLnTx/>
                <a:uFillTx/>
                <a:latin typeface="Calibri"/>
                <a:ea typeface="+mn-ea"/>
                <a:cs typeface="+mn-cs"/>
              </a:rPr>
              <a:t> bio, </a:t>
            </a:r>
            <a:r>
              <a:rPr kumimoji="0" lang="en-IN" sz="2133" b="0" i="0" u="none" strike="noStrike" kern="1200" cap="none" spc="0" normalizeH="0" baseline="0" noProof="0" dirty="0" err="1">
                <a:ln>
                  <a:noFill/>
                </a:ln>
                <a:solidFill>
                  <a:prstClr val="black"/>
                </a:solidFill>
                <a:effectLst/>
                <a:uLnTx/>
                <a:uFillTx/>
                <a:latin typeface="Calibri"/>
                <a:ea typeface="+mn-ea"/>
                <a:cs typeface="+mn-cs"/>
              </a:rPr>
              <a:t>Nanoengg</a:t>
            </a:r>
            <a:r>
              <a:rPr kumimoji="0" lang="en-IN" sz="2133" b="0" i="0" u="none" strike="noStrike" kern="1200" cap="none" spc="0" normalizeH="0" baseline="0" noProof="0" dirty="0">
                <a:ln>
                  <a:noFill/>
                </a:ln>
                <a:solidFill>
                  <a:prstClr val="black"/>
                </a:solidFill>
                <a:effectLst/>
                <a:uLnTx/>
                <a:uFillTx/>
                <a:latin typeface="Calibri"/>
                <a:ea typeface="+mn-ea"/>
                <a:cs typeface="+mn-cs"/>
              </a:rPr>
              <a:t>, </a:t>
            </a:r>
            <a:r>
              <a:rPr kumimoji="0" lang="en-IN" sz="2133" b="0" i="0" u="none" strike="noStrike" kern="1200" cap="none" spc="0" normalizeH="0" baseline="0" noProof="0" dirty="0" err="1">
                <a:ln>
                  <a:noFill/>
                </a:ln>
                <a:solidFill>
                  <a:prstClr val="black"/>
                </a:solidFill>
                <a:effectLst/>
                <a:uLnTx/>
                <a:uFillTx/>
                <a:latin typeface="Calibri"/>
                <a:ea typeface="+mn-ea"/>
                <a:cs typeface="+mn-cs"/>
              </a:rPr>
              <a:t>Nanosci</a:t>
            </a:r>
            <a:r>
              <a:rPr kumimoji="0" lang="en-IN" sz="2133" b="0" i="0" u="none" strike="noStrike" kern="1200" cap="none" spc="0" normalizeH="0" baseline="0" noProof="0" dirty="0">
                <a:ln>
                  <a:noFill/>
                </a:ln>
                <a:solidFill>
                  <a:prstClr val="black"/>
                </a:solidFill>
                <a:effectLst/>
                <a:uLnTx/>
                <a:uFillTx/>
                <a:latin typeface="Calibri"/>
                <a:ea typeface="+mn-ea"/>
                <a:cs typeface="+mn-cs"/>
              </a:rPr>
              <a:t>)</a:t>
            </a:r>
          </a:p>
        </p:txBody>
      </p:sp>
      <p:sp>
        <p:nvSpPr>
          <p:cNvPr id="54" name="TextBox 53">
            <a:extLst>
              <a:ext uri="{FF2B5EF4-FFF2-40B4-BE49-F238E27FC236}">
                <a16:creationId xmlns:a16="http://schemas.microsoft.com/office/drawing/2014/main" id="{60868E20-9A80-46FC-BD8B-6EE6D353A197}"/>
              </a:ext>
            </a:extLst>
          </p:cNvPr>
          <p:cNvSpPr txBox="1"/>
          <p:nvPr/>
        </p:nvSpPr>
        <p:spPr>
          <a:xfrm>
            <a:off x="7787727" y="3508934"/>
            <a:ext cx="4080016" cy="74879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N" sz="2133" b="0" i="0" u="none" strike="noStrike" kern="1200" cap="none" spc="0" normalizeH="0" baseline="0" noProof="0" dirty="0">
                <a:ln>
                  <a:noFill/>
                </a:ln>
                <a:solidFill>
                  <a:prstClr val="black"/>
                </a:solidFill>
                <a:effectLst/>
                <a:uLnTx/>
                <a:uFillTx/>
                <a:latin typeface="Calibri"/>
                <a:ea typeface="+mn-ea"/>
                <a:cs typeface="+mn-cs"/>
              </a:rPr>
              <a:t>Bachelor of Science (Research)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N" sz="2133" b="0" i="0" u="none" strike="noStrike" kern="1200" cap="none" spc="0" normalizeH="0" baseline="0" noProof="0" dirty="0">
                <a:ln>
                  <a:noFill/>
                </a:ln>
                <a:solidFill>
                  <a:prstClr val="black"/>
                </a:solidFill>
                <a:effectLst/>
                <a:uLnTx/>
                <a:uFillTx/>
                <a:latin typeface="Calibri"/>
                <a:ea typeface="+mn-ea"/>
                <a:cs typeface="+mn-cs"/>
              </a:rPr>
              <a:t>4-year program </a:t>
            </a:r>
          </a:p>
        </p:txBody>
      </p:sp>
      <p:sp>
        <p:nvSpPr>
          <p:cNvPr id="55" name="TextBox 54">
            <a:extLst>
              <a:ext uri="{FF2B5EF4-FFF2-40B4-BE49-F238E27FC236}">
                <a16:creationId xmlns:a16="http://schemas.microsoft.com/office/drawing/2014/main" id="{641349D2-F20C-4D7E-BFA5-F7B7CCCA89C5}"/>
              </a:ext>
            </a:extLst>
          </p:cNvPr>
          <p:cNvSpPr txBox="1"/>
          <p:nvPr/>
        </p:nvSpPr>
        <p:spPr>
          <a:xfrm>
            <a:off x="7779696" y="4336915"/>
            <a:ext cx="4080016" cy="748795"/>
          </a:xfrm>
          <a:prstGeom prst="rect">
            <a:avLst/>
          </a:prstGeom>
          <a:solidFill>
            <a:schemeClr val="bg1">
              <a:lumMod val="95000"/>
            </a:schemeClr>
          </a:solid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N" sz="2133" b="0" i="0" u="none" strike="noStrike" kern="1200" cap="none" spc="0" normalizeH="0" baseline="0" noProof="0" dirty="0">
                <a:ln>
                  <a:noFill/>
                </a:ln>
                <a:solidFill>
                  <a:prstClr val="black"/>
                </a:solidFill>
                <a:effectLst/>
                <a:uLnTx/>
                <a:uFillTx/>
                <a:latin typeface="Calibri"/>
                <a:ea typeface="+mn-ea"/>
                <a:cs typeface="+mn-cs"/>
              </a:rPr>
              <a:t>Interdisciplinary </a:t>
            </a:r>
            <a:r>
              <a:rPr kumimoji="0" lang="en-IN" sz="2133" b="0" i="0" u="none" strike="noStrike" kern="1200" cap="none" spc="0" normalizeH="0" baseline="0" noProof="0" dirty="0" err="1">
                <a:ln>
                  <a:noFill/>
                </a:ln>
                <a:solidFill>
                  <a:prstClr val="black"/>
                </a:solidFill>
                <a:effectLst/>
                <a:uLnTx/>
                <a:uFillTx/>
                <a:latin typeface="Calibri"/>
                <a:ea typeface="+mn-ea"/>
                <a:cs typeface="+mn-cs"/>
              </a:rPr>
              <a:t>BioEngg</a:t>
            </a:r>
            <a:r>
              <a:rPr kumimoji="0" lang="en-IN" sz="2133" b="0" i="0" u="none" strike="noStrike" kern="1200" cap="none" spc="0" normalizeH="0" baseline="0" noProof="0" dirty="0">
                <a:ln>
                  <a:noFill/>
                </a:ln>
                <a:solidFill>
                  <a:prstClr val="black"/>
                </a:solidFill>
                <a:effectLst/>
                <a:uLnTx/>
                <a:uFillTx/>
                <a:latin typeface="Calibri"/>
                <a:ea typeface="+mn-ea"/>
                <a:cs typeface="+mn-cs"/>
              </a:rPr>
              <a:t> PhD, </a:t>
            </a:r>
            <a:r>
              <a:rPr kumimoji="0" lang="en-IN" sz="2133" b="0" i="0" u="none" strike="noStrike" kern="1200" cap="none" spc="0" normalizeH="0" baseline="0" noProof="0" dirty="0" err="1">
                <a:ln>
                  <a:noFill/>
                </a:ln>
                <a:solidFill>
                  <a:prstClr val="black"/>
                </a:solidFill>
                <a:effectLst/>
                <a:uLnTx/>
                <a:uFillTx/>
                <a:latin typeface="Calibri"/>
                <a:ea typeface="+mn-ea"/>
                <a:cs typeface="+mn-cs"/>
              </a:rPr>
              <a:t>MMgt</a:t>
            </a:r>
            <a:endParaRPr kumimoji="0" lang="en-IN"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56" name="TextBox 55">
            <a:extLst>
              <a:ext uri="{FF2B5EF4-FFF2-40B4-BE49-F238E27FC236}">
                <a16:creationId xmlns:a16="http://schemas.microsoft.com/office/drawing/2014/main" id="{5F401CDA-BE3B-4CB8-B4EB-76CFA84D76F2}"/>
              </a:ext>
            </a:extLst>
          </p:cNvPr>
          <p:cNvSpPr txBox="1"/>
          <p:nvPr/>
        </p:nvSpPr>
        <p:spPr>
          <a:xfrm>
            <a:off x="7771359" y="5142554"/>
            <a:ext cx="4080016" cy="74879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N" sz="2133" b="0" i="0" u="none" strike="noStrike" kern="1200" cap="none" spc="0" normalizeH="0" baseline="0" noProof="0" dirty="0">
                <a:ln>
                  <a:noFill/>
                </a:ln>
                <a:solidFill>
                  <a:prstClr val="black"/>
                </a:solidFill>
                <a:effectLst/>
                <a:uLnTx/>
                <a:uFillTx/>
                <a:latin typeface="Calibri"/>
                <a:ea typeface="+mn-ea"/>
                <a:cs typeface="+mn-cs"/>
              </a:rPr>
              <a:t>Master of Science program for UG students</a:t>
            </a:r>
          </a:p>
        </p:txBody>
      </p:sp>
      <p:sp>
        <p:nvSpPr>
          <p:cNvPr id="57" name="Donut 47">
            <a:extLst>
              <a:ext uri="{FF2B5EF4-FFF2-40B4-BE49-F238E27FC236}">
                <a16:creationId xmlns:a16="http://schemas.microsoft.com/office/drawing/2014/main" id="{05701ACA-2D4B-41E8-8A72-726336880F8E}"/>
              </a:ext>
            </a:extLst>
          </p:cNvPr>
          <p:cNvSpPr/>
          <p:nvPr/>
        </p:nvSpPr>
        <p:spPr>
          <a:xfrm>
            <a:off x="384600" y="6263984"/>
            <a:ext cx="332509" cy="314036"/>
          </a:xfrm>
          <a:prstGeom prst="donut">
            <a:avLst/>
          </a:prstGeom>
          <a:solidFill>
            <a:srgbClr val="014587"/>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58" name="TextBox 57">
            <a:extLst>
              <a:ext uri="{FF2B5EF4-FFF2-40B4-BE49-F238E27FC236}">
                <a16:creationId xmlns:a16="http://schemas.microsoft.com/office/drawing/2014/main" id="{F9B4BA0A-E2B2-4192-A93A-B506F2C66B3C}"/>
              </a:ext>
            </a:extLst>
          </p:cNvPr>
          <p:cNvSpPr txBox="1"/>
          <p:nvPr/>
        </p:nvSpPr>
        <p:spPr>
          <a:xfrm>
            <a:off x="717875" y="5286183"/>
            <a:ext cx="1018048" cy="46166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srgbClr val="C0504D"/>
                </a:solidFill>
                <a:effectLst/>
                <a:uLnTx/>
                <a:uFillTx/>
                <a:latin typeface="Calibri"/>
                <a:ea typeface="+mn-ea"/>
                <a:cs typeface="+mn-cs"/>
              </a:rPr>
              <a:t>1983 </a:t>
            </a:r>
          </a:p>
        </p:txBody>
      </p:sp>
      <p:sp>
        <p:nvSpPr>
          <p:cNvPr id="59" name="TextBox 58">
            <a:extLst>
              <a:ext uri="{FF2B5EF4-FFF2-40B4-BE49-F238E27FC236}">
                <a16:creationId xmlns:a16="http://schemas.microsoft.com/office/drawing/2014/main" id="{D9284C5C-B67D-4B51-8684-571726D7AFDF}"/>
              </a:ext>
            </a:extLst>
          </p:cNvPr>
          <p:cNvSpPr txBox="1"/>
          <p:nvPr/>
        </p:nvSpPr>
        <p:spPr>
          <a:xfrm>
            <a:off x="2020494" y="5172616"/>
            <a:ext cx="3722625" cy="74879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N" sz="2133" b="0" i="0" u="none" strike="noStrike" kern="1200" cap="none" spc="0" normalizeH="0" baseline="0" noProof="0" dirty="0">
                <a:ln>
                  <a:noFill/>
                </a:ln>
                <a:solidFill>
                  <a:prstClr val="black"/>
                </a:solidFill>
                <a:effectLst/>
                <a:uLnTx/>
                <a:uFillTx/>
                <a:latin typeface="Calibri"/>
                <a:ea typeface="+mn-ea"/>
                <a:cs typeface="+mn-cs"/>
              </a:rPr>
              <a:t>ME (</a:t>
            </a:r>
            <a:r>
              <a:rPr kumimoji="0" lang="en-IN" sz="2133" b="0" i="0" u="none" strike="noStrike" kern="1200" cap="none" spc="0" normalizeH="0" baseline="0" noProof="0" dirty="0" err="1">
                <a:ln>
                  <a:noFill/>
                </a:ln>
                <a:solidFill>
                  <a:prstClr val="black"/>
                </a:solidFill>
                <a:effectLst/>
                <a:uLnTx/>
                <a:uFillTx/>
                <a:latin typeface="Calibri"/>
                <a:ea typeface="+mn-ea"/>
                <a:cs typeface="+mn-cs"/>
              </a:rPr>
              <a:t>Int</a:t>
            </a:r>
            <a:r>
              <a:rPr kumimoji="0" lang="en-IN" sz="2133" b="0" i="0" u="none" strike="noStrike" kern="1200" cap="none" spc="0" normalizeH="0" baseline="0" noProof="0" dirty="0">
                <a:ln>
                  <a:noFill/>
                </a:ln>
                <a:solidFill>
                  <a:prstClr val="black"/>
                </a:solidFill>
                <a:effectLst/>
                <a:uLnTx/>
                <a:uFillTx/>
                <a:latin typeface="Calibri"/>
                <a:ea typeface="+mn-ea"/>
                <a:cs typeface="+mn-cs"/>
              </a:rPr>
              <a:t>) – 4-year post-BSc program (EE, ECE, ME)</a:t>
            </a:r>
          </a:p>
        </p:txBody>
      </p:sp>
      <p:sp>
        <p:nvSpPr>
          <p:cNvPr id="60" name="Donut 50">
            <a:extLst>
              <a:ext uri="{FF2B5EF4-FFF2-40B4-BE49-F238E27FC236}">
                <a16:creationId xmlns:a16="http://schemas.microsoft.com/office/drawing/2014/main" id="{3EA2E901-3408-4FEA-A642-A7411154F030}"/>
              </a:ext>
            </a:extLst>
          </p:cNvPr>
          <p:cNvSpPr/>
          <p:nvPr/>
        </p:nvSpPr>
        <p:spPr>
          <a:xfrm>
            <a:off x="6100698" y="2111855"/>
            <a:ext cx="332509" cy="314036"/>
          </a:xfrm>
          <a:prstGeom prst="donut">
            <a:avLst/>
          </a:prstGeom>
          <a:solidFill>
            <a:srgbClr val="C0504D"/>
          </a:solid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srgbClr val="C0504D"/>
              </a:solidFill>
              <a:effectLst/>
              <a:uLnTx/>
              <a:uFillTx/>
              <a:latin typeface="Calibri"/>
              <a:ea typeface="+mn-ea"/>
              <a:cs typeface="+mn-cs"/>
            </a:endParaRPr>
          </a:p>
        </p:txBody>
      </p:sp>
      <p:sp>
        <p:nvSpPr>
          <p:cNvPr id="61" name="Donut 51">
            <a:extLst>
              <a:ext uri="{FF2B5EF4-FFF2-40B4-BE49-F238E27FC236}">
                <a16:creationId xmlns:a16="http://schemas.microsoft.com/office/drawing/2014/main" id="{0C9A0FCE-7BA0-4604-B9D6-C18462FC2301}"/>
              </a:ext>
            </a:extLst>
          </p:cNvPr>
          <p:cNvSpPr/>
          <p:nvPr/>
        </p:nvSpPr>
        <p:spPr>
          <a:xfrm>
            <a:off x="6087999" y="2895768"/>
            <a:ext cx="332509" cy="314036"/>
          </a:xfrm>
          <a:prstGeom prst="donut">
            <a:avLst/>
          </a:prstGeom>
          <a:solidFill>
            <a:srgbClr val="014587"/>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62" name="Donut 52">
            <a:extLst>
              <a:ext uri="{FF2B5EF4-FFF2-40B4-BE49-F238E27FC236}">
                <a16:creationId xmlns:a16="http://schemas.microsoft.com/office/drawing/2014/main" id="{4BEBC776-98DA-4FF6-B5CB-168D799C8ED2}"/>
              </a:ext>
            </a:extLst>
          </p:cNvPr>
          <p:cNvSpPr/>
          <p:nvPr/>
        </p:nvSpPr>
        <p:spPr>
          <a:xfrm>
            <a:off x="6087995" y="3676680"/>
            <a:ext cx="332509" cy="314036"/>
          </a:xfrm>
          <a:prstGeom prst="donut">
            <a:avLst/>
          </a:prstGeom>
          <a:solidFill>
            <a:srgbClr val="C0504D"/>
          </a:solid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srgbClr val="C0504D"/>
              </a:solidFill>
              <a:effectLst/>
              <a:uLnTx/>
              <a:uFillTx/>
              <a:latin typeface="Calibri"/>
              <a:ea typeface="+mn-ea"/>
              <a:cs typeface="+mn-cs"/>
            </a:endParaRPr>
          </a:p>
        </p:txBody>
      </p:sp>
      <p:sp>
        <p:nvSpPr>
          <p:cNvPr id="63" name="Donut 53">
            <a:extLst>
              <a:ext uri="{FF2B5EF4-FFF2-40B4-BE49-F238E27FC236}">
                <a16:creationId xmlns:a16="http://schemas.microsoft.com/office/drawing/2014/main" id="{2734074A-09ED-4F46-8AE2-4BC857B33A8B}"/>
              </a:ext>
            </a:extLst>
          </p:cNvPr>
          <p:cNvSpPr/>
          <p:nvPr/>
        </p:nvSpPr>
        <p:spPr>
          <a:xfrm>
            <a:off x="6100698" y="4498308"/>
            <a:ext cx="332509" cy="314036"/>
          </a:xfrm>
          <a:prstGeom prst="donut">
            <a:avLst/>
          </a:prstGeom>
          <a:solidFill>
            <a:srgbClr val="014587"/>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64" name="Donut 54">
            <a:extLst>
              <a:ext uri="{FF2B5EF4-FFF2-40B4-BE49-F238E27FC236}">
                <a16:creationId xmlns:a16="http://schemas.microsoft.com/office/drawing/2014/main" id="{0D4B9135-0C89-432B-BC81-1E114805550E}"/>
              </a:ext>
            </a:extLst>
          </p:cNvPr>
          <p:cNvSpPr/>
          <p:nvPr/>
        </p:nvSpPr>
        <p:spPr>
          <a:xfrm>
            <a:off x="6100699" y="5328080"/>
            <a:ext cx="332509" cy="314036"/>
          </a:xfrm>
          <a:prstGeom prst="donut">
            <a:avLst/>
          </a:prstGeom>
          <a:solidFill>
            <a:srgbClr val="C0504D"/>
          </a:solid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srgbClr val="C0504D"/>
              </a:solidFill>
              <a:effectLst/>
              <a:uLnTx/>
              <a:uFillTx/>
              <a:latin typeface="Calibri"/>
              <a:ea typeface="+mn-ea"/>
              <a:cs typeface="+mn-cs"/>
            </a:endParaRPr>
          </a:p>
        </p:txBody>
      </p:sp>
      <p:sp>
        <p:nvSpPr>
          <p:cNvPr id="65" name="Donut 55">
            <a:extLst>
              <a:ext uri="{FF2B5EF4-FFF2-40B4-BE49-F238E27FC236}">
                <a16:creationId xmlns:a16="http://schemas.microsoft.com/office/drawing/2014/main" id="{91696FEB-98E2-45AF-A157-EB5147DD9861}"/>
              </a:ext>
            </a:extLst>
          </p:cNvPr>
          <p:cNvSpPr/>
          <p:nvPr/>
        </p:nvSpPr>
        <p:spPr>
          <a:xfrm>
            <a:off x="6091595" y="6192544"/>
            <a:ext cx="332509" cy="314036"/>
          </a:xfrm>
          <a:prstGeom prst="donut">
            <a:avLst/>
          </a:prstGeom>
          <a:solidFill>
            <a:srgbClr val="014587"/>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66" name="TextBox 65">
            <a:extLst>
              <a:ext uri="{FF2B5EF4-FFF2-40B4-BE49-F238E27FC236}">
                <a16:creationId xmlns:a16="http://schemas.microsoft.com/office/drawing/2014/main" id="{5CB40B5F-B3B5-4FE8-A55E-53D069E91B17}"/>
              </a:ext>
            </a:extLst>
          </p:cNvPr>
          <p:cNvSpPr txBox="1"/>
          <p:nvPr/>
        </p:nvSpPr>
        <p:spPr>
          <a:xfrm>
            <a:off x="6392776" y="6102443"/>
            <a:ext cx="1018048" cy="46166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srgbClr val="014587"/>
                </a:solidFill>
                <a:effectLst/>
                <a:uLnTx/>
                <a:uFillTx/>
                <a:latin typeface="Calibri"/>
                <a:ea typeface="+mn-ea"/>
                <a:cs typeface="+mn-cs"/>
              </a:rPr>
              <a:t>2016</a:t>
            </a:r>
            <a:endParaRPr kumimoji="0" lang="en-IN"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7" name="TextBox 66">
            <a:extLst>
              <a:ext uri="{FF2B5EF4-FFF2-40B4-BE49-F238E27FC236}">
                <a16:creationId xmlns:a16="http://schemas.microsoft.com/office/drawing/2014/main" id="{9297D55A-D8BE-4C5C-B5B8-361B7AF03F13}"/>
              </a:ext>
            </a:extLst>
          </p:cNvPr>
          <p:cNvSpPr txBox="1"/>
          <p:nvPr/>
        </p:nvSpPr>
        <p:spPr>
          <a:xfrm>
            <a:off x="7747995" y="6030254"/>
            <a:ext cx="4080016" cy="748795"/>
          </a:xfrm>
          <a:prstGeom prst="rect">
            <a:avLst/>
          </a:prstGeom>
          <a:solidFill>
            <a:schemeClr val="bg1">
              <a:lumMod val="95000"/>
            </a:schemeClr>
          </a:solid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N" sz="2133" b="0" i="0" u="none" strike="noStrike" kern="1200" cap="none" spc="0" normalizeH="0" baseline="0" noProof="0" dirty="0">
                <a:ln>
                  <a:noFill/>
                </a:ln>
                <a:solidFill>
                  <a:prstClr val="black"/>
                </a:solidFill>
                <a:effectLst/>
                <a:uLnTx/>
                <a:uFillTx/>
                <a:latin typeface="Calibri"/>
                <a:ea typeface="+mn-ea"/>
                <a:cs typeface="+mn-cs"/>
              </a:rPr>
              <a:t>MTech, MTech (Res) – 2 year research-based program </a:t>
            </a:r>
          </a:p>
        </p:txBody>
      </p:sp>
    </p:spTree>
    <p:extLst>
      <p:ext uri="{BB962C8B-B14F-4D97-AF65-F5344CB8AC3E}">
        <p14:creationId xmlns:p14="http://schemas.microsoft.com/office/powerpoint/2010/main" val="147433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6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p:bldP spid="32" grpId="0"/>
      <p:bldP spid="33" grpId="0"/>
      <p:bldP spid="34" grpId="0"/>
      <p:bldP spid="35" grpId="0"/>
      <p:bldP spid="36" grpId="0"/>
      <p:bldP spid="38" grpId="0" animBg="1"/>
      <p:bldP spid="39" grpId="0"/>
      <p:bldP spid="40" grpId="0"/>
      <p:bldP spid="41" grpId="0"/>
      <p:bldP spid="42" grpId="0"/>
      <p:bldP spid="43" grpId="0"/>
      <p:bldP spid="44" grpId="0"/>
      <p:bldP spid="45" grpId="0" animBg="1"/>
      <p:bldP spid="46" grpId="0"/>
      <p:bldP spid="47" grpId="0" animBg="1"/>
      <p:bldP spid="48" grpId="0"/>
      <p:bldP spid="49" grpId="0" animBg="1"/>
      <p:bldP spid="50" grpId="0" animBg="1"/>
      <p:bldP spid="51" grpId="0" animBg="1"/>
      <p:bldP spid="52" grpId="0"/>
      <p:bldP spid="53" grpId="0" animBg="1"/>
      <p:bldP spid="54" grpId="0"/>
      <p:bldP spid="55" grpId="0" animBg="1"/>
      <p:bldP spid="56" grpId="0"/>
      <p:bldP spid="57" grpId="0" animBg="1"/>
      <p:bldP spid="58" grpId="0"/>
      <p:bldP spid="59" grpId="0"/>
      <p:bldP spid="60" grpId="0" animBg="1"/>
      <p:bldP spid="61" grpId="0" animBg="1"/>
      <p:bldP spid="62" grpId="0" animBg="1"/>
      <p:bldP spid="63" grpId="0" animBg="1"/>
      <p:bldP spid="64" grpId="0" animBg="1"/>
      <p:bldP spid="65" grpId="0" animBg="1"/>
      <p:bldP spid="66" grpId="0"/>
      <p:bldP spid="6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5515" y="957266"/>
            <a:ext cx="2493963" cy="646331"/>
          </a:xfrm>
          <a:prstGeom prst="rect">
            <a:avLst/>
          </a:prstGeom>
          <a:noFill/>
        </p:spPr>
        <p:txBody>
          <a:bodyPr>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4587"/>
                </a:solidFill>
                <a:effectLst/>
                <a:uLnTx/>
                <a:uFillTx/>
                <a:latin typeface="Calibri"/>
                <a:ea typeface="+mn-ea"/>
                <a:cs typeface="+mn-cs"/>
              </a:rPr>
              <a:t>DEPARTMENTS &amp; CENTRES</a:t>
            </a:r>
            <a:endParaRPr kumimoji="0" lang="en-GB" sz="2000" b="0" i="0" u="none" strike="noStrike" kern="1200" cap="none" spc="0" normalizeH="0" baseline="0" noProof="0" dirty="0">
              <a:ln>
                <a:noFill/>
              </a:ln>
              <a:solidFill>
                <a:srgbClr val="014587"/>
              </a:solidFill>
              <a:effectLst/>
              <a:uLnTx/>
              <a:uFillTx/>
              <a:latin typeface="Calibri"/>
              <a:ea typeface="+mn-ea"/>
              <a:cs typeface="+mn-cs"/>
            </a:endParaRPr>
          </a:p>
        </p:txBody>
      </p:sp>
      <p:sp>
        <p:nvSpPr>
          <p:cNvPr id="9" name="TextBox 8"/>
          <p:cNvSpPr txBox="1"/>
          <p:nvPr/>
        </p:nvSpPr>
        <p:spPr>
          <a:xfrm>
            <a:off x="2206628" y="1905006"/>
            <a:ext cx="1982787" cy="646331"/>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4587"/>
                </a:solidFill>
                <a:effectLst/>
                <a:uLnTx/>
                <a:uFillTx/>
                <a:latin typeface="Calibri"/>
                <a:ea typeface="+mn-ea"/>
                <a:cs typeface="+mn-cs"/>
              </a:rPr>
              <a:t>ACADEMIC </a:t>
            </a:r>
            <a:r>
              <a:rPr kumimoji="0" lang="en-GB" sz="1800" b="1" i="0" u="none" strike="noStrike" kern="1200" cap="none" spc="0" normalizeH="0" baseline="0" noProof="0" dirty="0">
                <a:ln>
                  <a:noFill/>
                </a:ln>
                <a:solidFill>
                  <a:srgbClr val="014587"/>
                </a:solidFill>
                <a:effectLst/>
                <a:uLnTx/>
                <a:uFillTx/>
                <a:latin typeface="Calibri"/>
                <a:ea typeface="+mn-ea"/>
                <a:cs typeface="+mn-cs"/>
              </a:rPr>
              <a:t>(440)</a:t>
            </a:r>
            <a:r>
              <a:rPr kumimoji="0" lang="en-GB" sz="1800" b="0" i="0" u="none" strike="noStrike" kern="1200" cap="none" spc="0" normalizeH="0" baseline="0" noProof="0" dirty="0">
                <a:ln>
                  <a:noFill/>
                </a:ln>
                <a:solidFill>
                  <a:srgbClr val="014587"/>
                </a:solidFill>
                <a:effectLst/>
                <a:uLnTx/>
                <a:uFillTx/>
                <a:latin typeface="Calibri"/>
                <a:ea typeface="+mn-ea"/>
                <a:cs typeface="+mn-cs"/>
              </a:rPr>
              <a:t>+ </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4587"/>
                </a:solidFill>
                <a:effectLst/>
                <a:uLnTx/>
                <a:uFillTx/>
                <a:latin typeface="Calibri"/>
                <a:ea typeface="+mn-ea"/>
                <a:cs typeface="+mn-cs"/>
              </a:rPr>
              <a:t>SCIENTIFIC STAFF</a:t>
            </a:r>
          </a:p>
        </p:txBody>
      </p:sp>
      <p:sp>
        <p:nvSpPr>
          <p:cNvPr id="10" name="TextBox 9"/>
          <p:cNvSpPr txBox="1"/>
          <p:nvPr/>
        </p:nvSpPr>
        <p:spPr>
          <a:xfrm>
            <a:off x="2219324" y="2905720"/>
            <a:ext cx="3146425" cy="923330"/>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4587"/>
                </a:solidFill>
                <a:effectLst/>
                <a:uLnTx/>
                <a:uFillTx/>
                <a:latin typeface="Calibri"/>
                <a:ea typeface="+mn-ea"/>
                <a:cs typeface="+mn-cs"/>
              </a:rPr>
              <a:t>STUDENTS</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B4120"/>
                </a:solidFill>
                <a:effectLst/>
                <a:uLnTx/>
                <a:uFillTx/>
                <a:latin typeface="Calibri"/>
                <a:ea typeface="+mn-ea"/>
                <a:cs typeface="+mn-cs"/>
              </a:rPr>
              <a:t>2747 PhD/Integrated PhD</a:t>
            </a:r>
            <a:endParaRPr kumimoji="0" lang="en-GB" sz="1800" b="0" i="1" u="none" strike="noStrike" kern="1200" cap="none" spc="0" normalizeH="0" baseline="0" noProof="0" dirty="0">
              <a:ln>
                <a:noFill/>
              </a:ln>
              <a:solidFill>
                <a:srgbClr val="EB4120"/>
              </a:solidFill>
              <a:effectLst/>
              <a:uLnTx/>
              <a:uFillTx/>
              <a:latin typeface="Calibri"/>
              <a:ea typeface="+mn-ea"/>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B4120"/>
                </a:solidFill>
                <a:effectLst/>
                <a:uLnTx/>
                <a:uFillTx/>
                <a:latin typeface="Calibri"/>
                <a:ea typeface="+mn-ea"/>
                <a:cs typeface="+mn-cs"/>
              </a:rPr>
              <a:t>400 PhDs graduated in 2017-18</a:t>
            </a:r>
          </a:p>
        </p:txBody>
      </p:sp>
      <p:sp>
        <p:nvSpPr>
          <p:cNvPr id="3" name="TextBox 2"/>
          <p:cNvSpPr txBox="1"/>
          <p:nvPr/>
        </p:nvSpPr>
        <p:spPr>
          <a:xfrm>
            <a:off x="1493841" y="838200"/>
            <a:ext cx="768159" cy="784830"/>
          </a:xfrm>
          <a:prstGeom prst="rect">
            <a:avLst/>
          </a:prstGeom>
          <a:noFill/>
        </p:spPr>
        <p:txBody>
          <a:bodyPr wrap="non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4500" b="0" i="0" u="none" strike="noStrike" kern="1200" cap="none" spc="0" normalizeH="0" baseline="0" noProof="0" dirty="0">
                <a:ln>
                  <a:noFill/>
                </a:ln>
                <a:solidFill>
                  <a:srgbClr val="EC5D20"/>
                </a:solidFill>
                <a:effectLst/>
                <a:uLnTx/>
                <a:uFillTx/>
                <a:latin typeface="Calibri"/>
                <a:ea typeface="+mn-ea"/>
                <a:cs typeface="+mn-cs"/>
              </a:rPr>
              <a:t>42</a:t>
            </a:r>
          </a:p>
        </p:txBody>
      </p:sp>
      <p:sp>
        <p:nvSpPr>
          <p:cNvPr id="11" name="TextBox 10"/>
          <p:cNvSpPr txBox="1"/>
          <p:nvPr/>
        </p:nvSpPr>
        <p:spPr>
          <a:xfrm>
            <a:off x="969966" y="1828802"/>
            <a:ext cx="1323975" cy="784830"/>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4500" b="0" i="0" u="none" strike="noStrike" kern="1200" cap="none" spc="0" normalizeH="0" baseline="0" noProof="0" dirty="0">
                <a:ln>
                  <a:noFill/>
                </a:ln>
                <a:solidFill>
                  <a:srgbClr val="EC5D20"/>
                </a:solidFill>
                <a:effectLst/>
                <a:uLnTx/>
                <a:uFillTx/>
                <a:latin typeface="Calibri"/>
                <a:ea typeface="+mn-ea"/>
                <a:cs typeface="+mn-cs"/>
              </a:rPr>
              <a:t>  554</a:t>
            </a:r>
          </a:p>
        </p:txBody>
      </p:sp>
      <p:sp>
        <p:nvSpPr>
          <p:cNvPr id="14" name="TextBox 13"/>
          <p:cNvSpPr txBox="1"/>
          <p:nvPr/>
        </p:nvSpPr>
        <p:spPr>
          <a:xfrm>
            <a:off x="975151" y="2819400"/>
            <a:ext cx="1351652" cy="784830"/>
          </a:xfrm>
          <a:prstGeom prst="rect">
            <a:avLst/>
          </a:prstGeom>
          <a:noFill/>
        </p:spPr>
        <p:txBody>
          <a:bodyPr wrap="none">
            <a:spAutoFit/>
          </a:bodyPr>
          <a:lstStyle/>
          <a:p>
            <a:pPr marL="0" marR="0" lvl="0" indent="0" algn="r" defTabSz="914354" rtl="0" eaLnBrk="1" fontAlgn="auto" latinLnBrk="0" hangingPunct="1">
              <a:lnSpc>
                <a:spcPct val="100000"/>
              </a:lnSpc>
              <a:spcBef>
                <a:spcPts val="0"/>
              </a:spcBef>
              <a:spcAft>
                <a:spcPts val="0"/>
              </a:spcAft>
              <a:buClrTx/>
              <a:buSzTx/>
              <a:buFontTx/>
              <a:buNone/>
              <a:tabLst/>
              <a:defRPr/>
            </a:pPr>
            <a:r>
              <a:rPr kumimoji="0" lang="en-GB" sz="4500" b="0" i="0" u="none" strike="noStrike" kern="1200" cap="none" spc="0" normalizeH="0" baseline="0" noProof="0" dirty="0">
                <a:ln>
                  <a:noFill/>
                </a:ln>
                <a:solidFill>
                  <a:srgbClr val="EC5D20"/>
                </a:solidFill>
                <a:effectLst/>
                <a:uLnTx/>
                <a:uFillTx/>
                <a:latin typeface="Calibri"/>
                <a:ea typeface="+mn-ea"/>
                <a:cs typeface="+mn-cs"/>
              </a:rPr>
              <a:t>4210</a:t>
            </a:r>
          </a:p>
        </p:txBody>
      </p:sp>
      <p:sp>
        <p:nvSpPr>
          <p:cNvPr id="16" name="TextBox 15"/>
          <p:cNvSpPr txBox="1"/>
          <p:nvPr/>
        </p:nvSpPr>
        <p:spPr>
          <a:xfrm>
            <a:off x="1519236" y="4938715"/>
            <a:ext cx="2590800" cy="1323439"/>
          </a:xfrm>
          <a:prstGeom prst="rect">
            <a:avLst/>
          </a:prstGeom>
          <a:noFill/>
        </p:spPr>
        <p:txBody>
          <a:bodyPr>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EC5D20"/>
                </a:solidFill>
                <a:effectLst/>
                <a:uLnTx/>
                <a:uFillTx/>
                <a:latin typeface="Calibri"/>
                <a:ea typeface="+mn-ea"/>
                <a:cs typeface="+mn-cs"/>
              </a:rPr>
              <a:t>No.1</a:t>
            </a:r>
          </a:p>
        </p:txBody>
      </p:sp>
      <p:sp>
        <p:nvSpPr>
          <p:cNvPr id="17" name="TextBox 16"/>
          <p:cNvSpPr txBox="1"/>
          <p:nvPr/>
        </p:nvSpPr>
        <p:spPr>
          <a:xfrm>
            <a:off x="628818" y="6031519"/>
            <a:ext cx="4381499" cy="646331"/>
          </a:xfrm>
          <a:prstGeom prst="rect">
            <a:avLst/>
          </a:prstGeom>
          <a:noFill/>
        </p:spPr>
        <p:txBody>
          <a:bodyPr wrap="square">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4587"/>
                </a:solidFill>
                <a:effectLst/>
                <a:uLnTx/>
                <a:uFillTx/>
                <a:latin typeface="Calibri"/>
                <a:ea typeface="+mn-ea"/>
                <a:cs typeface="+mn-cs"/>
              </a:rPr>
              <a:t>In the MHRD NIRF Rankings</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4587"/>
                </a:solidFill>
                <a:effectLst/>
                <a:uLnTx/>
                <a:uFillTx/>
                <a:latin typeface="Calibri"/>
                <a:ea typeface="+mn-ea"/>
                <a:cs typeface="+mn-cs"/>
              </a:rPr>
              <a:t>University Category and Overall Category</a:t>
            </a:r>
          </a:p>
        </p:txBody>
      </p:sp>
      <p:sp>
        <p:nvSpPr>
          <p:cNvPr id="48" name="Title 12"/>
          <p:cNvSpPr>
            <a:spLocks noGrp="1"/>
          </p:cNvSpPr>
          <p:nvPr>
            <p:ph type="title"/>
          </p:nvPr>
        </p:nvSpPr>
        <p:spPr>
          <a:xfrm>
            <a:off x="3" y="31753"/>
            <a:ext cx="7648575" cy="715963"/>
          </a:xfrm>
        </p:spPr>
        <p:txBody>
          <a:bodyPr rtlCol="0">
            <a:noAutofit/>
          </a:bodyPr>
          <a:lstStyle/>
          <a:p>
            <a:pPr algn="l">
              <a:defRPr/>
            </a:pPr>
            <a:r>
              <a:rPr lang="en-GB" spc="100" dirty="0">
                <a:cs typeface="Calibri"/>
              </a:rPr>
              <a:t>  IISc Today: Numbers</a:t>
            </a:r>
          </a:p>
        </p:txBody>
      </p:sp>
      <p:graphicFrame>
        <p:nvGraphicFramePr>
          <p:cNvPr id="7" name="Chart 6"/>
          <p:cNvGraphicFramePr>
            <a:graphicFrameLocks/>
          </p:cNvGraphicFramePr>
          <p:nvPr>
            <p:extLst/>
          </p:nvPr>
        </p:nvGraphicFramePr>
        <p:xfrm>
          <a:off x="5541392" y="1098852"/>
          <a:ext cx="6345808" cy="3625548"/>
        </p:xfrm>
        <a:graphic>
          <a:graphicData uri="http://schemas.openxmlformats.org/drawingml/2006/chart">
            <c:chart xmlns:c="http://schemas.openxmlformats.org/drawingml/2006/chart" xmlns:r="http://schemas.openxmlformats.org/officeDocument/2006/relationships" r:id="rId3"/>
          </a:graphicData>
        </a:graphic>
      </p:graphicFrame>
      <p:sp>
        <p:nvSpPr>
          <p:cNvPr id="46" name="TextBox 45"/>
          <p:cNvSpPr txBox="1"/>
          <p:nvPr/>
        </p:nvSpPr>
        <p:spPr>
          <a:xfrm>
            <a:off x="533402" y="4124325"/>
            <a:ext cx="1787669" cy="784830"/>
          </a:xfrm>
          <a:prstGeom prst="rect">
            <a:avLst/>
          </a:prstGeom>
          <a:noFill/>
        </p:spPr>
        <p:txBody>
          <a:bodyPr wrap="non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4500" b="0" i="0" u="none" strike="noStrike" kern="1200" cap="none" spc="0" normalizeH="0" baseline="0" noProof="0" dirty="0">
                <a:ln>
                  <a:noFill/>
                </a:ln>
                <a:solidFill>
                  <a:srgbClr val="EC5D20"/>
                </a:solidFill>
                <a:effectLst/>
                <a:uLnTx/>
                <a:uFillTx/>
                <a:latin typeface="Calibri"/>
                <a:ea typeface="+mn-ea"/>
                <a:cs typeface="+mn-cs"/>
              </a:rPr>
              <a:t>12,000</a:t>
            </a:r>
          </a:p>
        </p:txBody>
      </p:sp>
      <p:sp>
        <p:nvSpPr>
          <p:cNvPr id="49" name="TextBox 48"/>
          <p:cNvSpPr txBox="1"/>
          <p:nvPr/>
        </p:nvSpPr>
        <p:spPr>
          <a:xfrm>
            <a:off x="2293937" y="4191003"/>
            <a:ext cx="3251200" cy="954107"/>
          </a:xfrm>
          <a:prstGeom prst="rect">
            <a:avLst/>
          </a:prstGeom>
          <a:noFill/>
        </p:spPr>
        <p:txBody>
          <a:bodyPr>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4587"/>
                </a:solidFill>
                <a:effectLst/>
                <a:uLnTx/>
                <a:uFillTx/>
                <a:latin typeface="Calibri"/>
                <a:ea typeface="+mn-ea"/>
                <a:cs typeface="+mn-cs"/>
              </a:rPr>
              <a:t>PUBLICATIONS in top </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14587"/>
                </a:solidFill>
                <a:effectLst/>
                <a:uLnTx/>
                <a:uFillTx/>
                <a:latin typeface="Calibri"/>
                <a:ea typeface="+mn-ea"/>
                <a:cs typeface="+mn-cs"/>
              </a:rPr>
              <a:t>j</a:t>
            </a:r>
            <a:r>
              <a:rPr kumimoji="0" lang="en-GB" sz="1800" b="0" i="0" u="none" strike="noStrike" kern="1200" cap="none" spc="0" normalizeH="0" baseline="0" noProof="0" dirty="0" err="1">
                <a:ln>
                  <a:noFill/>
                </a:ln>
                <a:solidFill>
                  <a:srgbClr val="014587"/>
                </a:solidFill>
                <a:effectLst/>
                <a:uLnTx/>
                <a:uFillTx/>
                <a:latin typeface="Calibri"/>
                <a:ea typeface="+mn-ea"/>
                <a:cs typeface="+mn-cs"/>
              </a:rPr>
              <a:t>ournals</a:t>
            </a:r>
            <a:r>
              <a:rPr kumimoji="0" lang="en-GB" sz="1800" b="0" i="0" u="none" strike="noStrike" kern="1200" cap="none" spc="0" normalizeH="0" baseline="0" noProof="0" dirty="0">
                <a:ln>
                  <a:noFill/>
                </a:ln>
                <a:solidFill>
                  <a:srgbClr val="014587"/>
                </a:solidFill>
                <a:effectLst/>
                <a:uLnTx/>
                <a:uFillTx/>
                <a:latin typeface="Calibri"/>
                <a:ea typeface="+mn-ea"/>
                <a:cs typeface="+mn-cs"/>
              </a:rPr>
              <a:t> and conferences </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EC5D20"/>
                </a:solidFill>
                <a:effectLst/>
                <a:uLnTx/>
                <a:uFillTx/>
                <a:latin typeface="Calibri"/>
                <a:ea typeface="+mn-ea"/>
                <a:cs typeface="+mn-cs"/>
              </a:rPr>
              <a:t>in the last 5 years</a:t>
            </a:r>
          </a:p>
        </p:txBody>
      </p:sp>
      <p:sp>
        <p:nvSpPr>
          <p:cNvPr id="20" name="TextBox 19">
            <a:extLst>
              <a:ext uri="{FF2B5EF4-FFF2-40B4-BE49-F238E27FC236}">
                <a16:creationId xmlns:a16="http://schemas.microsoft.com/office/drawing/2014/main" id="{AC2976AF-394C-4F01-AEDF-538A153CDE04}"/>
              </a:ext>
            </a:extLst>
          </p:cNvPr>
          <p:cNvSpPr txBox="1"/>
          <p:nvPr/>
        </p:nvSpPr>
        <p:spPr>
          <a:xfrm>
            <a:off x="9402666" y="4006333"/>
            <a:ext cx="1351031" cy="369332"/>
          </a:xfrm>
          <a:prstGeom prst="rect">
            <a:avLst/>
          </a:prstGeom>
          <a:noFill/>
        </p:spPr>
        <p:txBody>
          <a:bodyPr wrap="square">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IISc</a:t>
            </a:r>
          </a:p>
        </p:txBody>
      </p:sp>
      <p:sp>
        <p:nvSpPr>
          <p:cNvPr id="18" name="TextBox 17">
            <a:extLst>
              <a:ext uri="{FF2B5EF4-FFF2-40B4-BE49-F238E27FC236}">
                <a16:creationId xmlns:a16="http://schemas.microsoft.com/office/drawing/2014/main" id="{F2E48485-C24B-4D5C-BF2C-4C2D615A1686}"/>
              </a:ext>
            </a:extLst>
          </p:cNvPr>
          <p:cNvSpPr txBox="1"/>
          <p:nvPr/>
        </p:nvSpPr>
        <p:spPr>
          <a:xfrm>
            <a:off x="5870571" y="5352871"/>
            <a:ext cx="6169030" cy="120032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70C0"/>
                </a:solidFill>
                <a:effectLst/>
                <a:uLnTx/>
                <a:uFillTx/>
                <a:latin typeface="Calibri"/>
                <a:ea typeface="+mn-ea"/>
                <a:cs typeface="+mn-cs"/>
              </a:rPr>
              <a:t>Selected as an Institute of Eminence by the Ministry of Human Resource Development,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70C0"/>
                </a:solidFill>
                <a:effectLst/>
                <a:uLnTx/>
                <a:uFillTx/>
                <a:latin typeface="Calibri"/>
                <a:ea typeface="+mn-ea"/>
                <a:cs typeface="+mn-cs"/>
              </a:rPr>
              <a:t>leading to additional autonomy and funding </a:t>
            </a:r>
          </a:p>
        </p:txBody>
      </p:sp>
      <p:sp>
        <p:nvSpPr>
          <p:cNvPr id="19" name="Rectangle 18">
            <a:extLst>
              <a:ext uri="{FF2B5EF4-FFF2-40B4-BE49-F238E27FC236}">
                <a16:creationId xmlns:a16="http://schemas.microsoft.com/office/drawing/2014/main" id="{B482153B-00C2-4B9C-90DA-5DD9055D5CA3}"/>
              </a:ext>
            </a:extLst>
          </p:cNvPr>
          <p:cNvSpPr/>
          <p:nvPr/>
        </p:nvSpPr>
        <p:spPr>
          <a:xfrm>
            <a:off x="9402666" y="3122447"/>
            <a:ext cx="2255934" cy="255415"/>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C00000"/>
              </a:solidFill>
              <a:effectLst/>
              <a:uLnTx/>
              <a:uFillTx/>
              <a:latin typeface="Calibri"/>
              <a:ea typeface="+mn-ea"/>
              <a:cs typeface="+mn-cs"/>
            </a:endParaRPr>
          </a:p>
        </p:txBody>
      </p:sp>
    </p:spTree>
    <p:extLst>
      <p:ext uri="{BB962C8B-B14F-4D97-AF65-F5344CB8AC3E}">
        <p14:creationId xmlns:p14="http://schemas.microsoft.com/office/powerpoint/2010/main" val="2847253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3" grpId="0"/>
      <p:bldP spid="11" grpId="0"/>
      <p:bldP spid="14" grpId="0"/>
      <p:bldP spid="16" grpId="0"/>
      <p:bldP spid="17" grpId="0"/>
      <p:bldGraphic spid="7" grpId="0">
        <p:bldAsOne/>
      </p:bldGraphic>
      <p:bldP spid="46" grpId="0"/>
      <p:bldP spid="49" grpId="0"/>
      <p:bldP spid="20" grpId="0"/>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66" name="Shape 166"/>
          <p:cNvSpPr/>
          <p:nvPr/>
        </p:nvSpPr>
        <p:spPr>
          <a:xfrm>
            <a:off x="1616150" y="5518783"/>
            <a:ext cx="4503000" cy="1289100"/>
          </a:xfrm>
          <a:prstGeom prst="rect">
            <a:avLst/>
          </a:prstGeom>
          <a:solidFill>
            <a:srgbClr val="EFEFEF"/>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0" name="Shape 160"/>
          <p:cNvSpPr/>
          <p:nvPr/>
        </p:nvSpPr>
        <p:spPr>
          <a:xfrm rot="5400000">
            <a:off x="2932589" y="-148256"/>
            <a:ext cx="1870122" cy="4503000"/>
          </a:xfrm>
          <a:prstGeom prst="rect">
            <a:avLst/>
          </a:prstGeom>
          <a:solidFill>
            <a:srgbClr val="EFEFEF"/>
          </a:solidFill>
          <a:ln>
            <a:no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4" name="Shape 164"/>
          <p:cNvSpPr/>
          <p:nvPr/>
        </p:nvSpPr>
        <p:spPr>
          <a:xfrm rot="5400000">
            <a:off x="2484587" y="2491408"/>
            <a:ext cx="1623000" cy="3359874"/>
          </a:xfrm>
          <a:prstGeom prst="rect">
            <a:avLst/>
          </a:prstGeom>
          <a:solidFill>
            <a:srgbClr val="EFEFEF"/>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7" name="Shape 167"/>
          <p:cNvSpPr/>
          <p:nvPr/>
        </p:nvSpPr>
        <p:spPr>
          <a:xfrm rot="-5400000">
            <a:off x="7824900" y="4039083"/>
            <a:ext cx="1320900" cy="4216500"/>
          </a:xfrm>
          <a:prstGeom prst="round1Rect">
            <a:avLst>
              <a:gd name="adj" fmla="val 16667"/>
            </a:avLst>
          </a:prstGeom>
          <a:solidFill>
            <a:srgbClr val="EFEFEF"/>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2" name="Shape 162"/>
          <p:cNvSpPr/>
          <p:nvPr/>
        </p:nvSpPr>
        <p:spPr>
          <a:xfrm rot="-5400000">
            <a:off x="8113025" y="2513333"/>
            <a:ext cx="1670826" cy="3290775"/>
          </a:xfrm>
          <a:prstGeom prst="rect">
            <a:avLst/>
          </a:prstGeom>
          <a:solidFill>
            <a:srgbClr val="EFEFEF"/>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8" name="Shape 158"/>
          <p:cNvSpPr/>
          <p:nvPr/>
        </p:nvSpPr>
        <p:spPr>
          <a:xfrm rot="10800000">
            <a:off x="6300088" y="1164233"/>
            <a:ext cx="4293900" cy="1874073"/>
          </a:xfrm>
          <a:prstGeom prst="round1Rect">
            <a:avLst>
              <a:gd name="adj" fmla="val 16667"/>
            </a:avLst>
          </a:prstGeom>
          <a:solidFill>
            <a:srgbClr val="EFEFEF"/>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lowchart: Connector 2"/>
          <p:cNvSpPr/>
          <p:nvPr/>
        </p:nvSpPr>
        <p:spPr>
          <a:xfrm>
            <a:off x="4587666" y="2538719"/>
            <a:ext cx="3240360" cy="3240000"/>
          </a:xfrm>
          <a:prstGeom prst="flowChartConnector">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9" name="Shape 149" descr="slide 10.jpg"/>
          <p:cNvPicPr preferRelativeResize="0"/>
          <p:nvPr/>
        </p:nvPicPr>
        <p:blipFill rotWithShape="1">
          <a:blip r:embed="rId3">
            <a:alphaModFix/>
          </a:blip>
          <a:srcRect l="6068" t="7495" r="7478" b="3694"/>
          <a:stretch/>
        </p:blipFill>
        <p:spPr>
          <a:xfrm>
            <a:off x="4730507" y="2707464"/>
            <a:ext cx="2954681" cy="2884623"/>
          </a:xfrm>
          <a:prstGeom prst="flowChartConnector">
            <a:avLst/>
          </a:prstGeom>
          <a:noFill/>
          <a:ln>
            <a:noFill/>
          </a:ln>
        </p:spPr>
      </p:pic>
      <p:sp>
        <p:nvSpPr>
          <p:cNvPr id="150" name="Shape 150"/>
          <p:cNvSpPr txBox="1"/>
          <p:nvPr/>
        </p:nvSpPr>
        <p:spPr>
          <a:xfrm>
            <a:off x="0" y="105876"/>
            <a:ext cx="10744200" cy="708000"/>
          </a:xfrm>
          <a:prstGeom prst="rect">
            <a:avLst/>
          </a:prstGeom>
          <a:no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ct val="25000"/>
              <a:buFont typeface="Calibri"/>
              <a:buNone/>
              <a:tabLst/>
              <a:defRPr/>
            </a:pPr>
            <a:r>
              <a:rPr kumimoji="0" lang="en-GB" sz="3600" b="0" i="0" u="none" strike="noStrike" kern="1200" cap="none" spc="0" normalizeH="0" baseline="0" noProof="0" dirty="0">
                <a:ln>
                  <a:noFill/>
                </a:ln>
                <a:solidFill>
                  <a:srgbClr val="FFFFFF"/>
                </a:solidFill>
                <a:effectLst/>
                <a:uLnTx/>
                <a:uFillTx/>
                <a:latin typeface="Calibri"/>
                <a:ea typeface="Calibri"/>
                <a:cs typeface="Calibri"/>
                <a:sym typeface="Calibri"/>
              </a:rPr>
              <a:t>  </a:t>
            </a:r>
            <a:r>
              <a:rPr kumimoji="0" lang="en-GB" sz="3600" b="1" i="0" u="none" strike="noStrike" kern="1200" cap="none" spc="0" normalizeH="0" baseline="0" noProof="0" dirty="0">
                <a:ln>
                  <a:noFill/>
                </a:ln>
                <a:solidFill>
                  <a:srgbClr val="FFFFFF"/>
                </a:solidFill>
                <a:effectLst/>
                <a:uLnTx/>
                <a:uFillTx/>
                <a:latin typeface="Calibri"/>
                <a:ea typeface="Calibri"/>
                <a:cs typeface="Calibri"/>
                <a:sym typeface="Calibri"/>
              </a:rPr>
              <a:t>Departments and Divisions Today</a:t>
            </a:r>
          </a:p>
        </p:txBody>
      </p:sp>
      <p:sp>
        <p:nvSpPr>
          <p:cNvPr id="151" name="Shape 151"/>
          <p:cNvSpPr txBox="1"/>
          <p:nvPr/>
        </p:nvSpPr>
        <p:spPr>
          <a:xfrm>
            <a:off x="6280356" y="3072900"/>
            <a:ext cx="1111045" cy="5847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GB" sz="1500" b="1" i="0" u="none" strike="noStrike" kern="1200" cap="none" spc="0" normalizeH="0" baseline="0" noProof="0" dirty="0">
                <a:ln>
                  <a:noFill/>
                </a:ln>
                <a:solidFill>
                  <a:srgbClr val="FFFFFF"/>
                </a:solidFill>
                <a:effectLst/>
                <a:uLnTx/>
                <a:uFillTx/>
                <a:latin typeface="Calibri"/>
                <a:ea typeface="Calibri"/>
                <a:cs typeface="Calibri"/>
                <a:sym typeface="Calibri"/>
              </a:rPr>
              <a:t>Mechanical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GB" sz="1500" b="1" i="0" u="none" strike="noStrike" kern="1200" cap="none" spc="0" normalizeH="0" baseline="0" noProof="0" dirty="0">
                <a:ln>
                  <a:noFill/>
                </a:ln>
                <a:solidFill>
                  <a:srgbClr val="FFFFFF"/>
                </a:solidFill>
                <a:effectLst/>
                <a:uLnTx/>
                <a:uFillTx/>
                <a:latin typeface="Calibri"/>
                <a:ea typeface="Calibri"/>
                <a:cs typeface="Calibri"/>
                <a:sym typeface="Calibri"/>
              </a:rPr>
              <a:t>Sciences</a:t>
            </a:r>
          </a:p>
        </p:txBody>
      </p:sp>
      <p:sp>
        <p:nvSpPr>
          <p:cNvPr id="152" name="Shape 152"/>
          <p:cNvSpPr txBox="1"/>
          <p:nvPr/>
        </p:nvSpPr>
        <p:spPr>
          <a:xfrm>
            <a:off x="4928110" y="2826602"/>
            <a:ext cx="1548890" cy="830999"/>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GB" sz="1500" b="1" i="0" u="none" strike="noStrike" kern="1200" cap="none" spc="0" normalizeH="0" baseline="0" noProof="0" dirty="0">
                <a:ln>
                  <a:noFill/>
                </a:ln>
                <a:solidFill>
                  <a:srgbClr val="FFFFFF"/>
                </a:solidFill>
                <a:effectLst/>
                <a:uLnTx/>
                <a:uFillTx/>
                <a:latin typeface="Calibri"/>
                <a:ea typeface="Calibri"/>
                <a:cs typeface="Calibri"/>
                <a:sym typeface="Calibri"/>
              </a:rPr>
              <a:t>Inter-</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GB" sz="1500" b="1" i="0" u="none" strike="noStrike" kern="1200" cap="none" spc="0" normalizeH="0" baseline="0" noProof="0" dirty="0">
                <a:ln>
                  <a:noFill/>
                </a:ln>
                <a:solidFill>
                  <a:srgbClr val="FFFFFF"/>
                </a:solidFill>
                <a:effectLst/>
                <a:uLnTx/>
                <a:uFillTx/>
                <a:latin typeface="Calibri"/>
                <a:ea typeface="Calibri"/>
                <a:cs typeface="Calibri"/>
                <a:sym typeface="Calibri"/>
              </a:rPr>
              <a:t>disciplinary</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GB" sz="1500" b="1" i="0" u="none" strike="noStrike" kern="1200" cap="none" spc="0" normalizeH="0" baseline="0" noProof="0" dirty="0">
                <a:ln>
                  <a:noFill/>
                </a:ln>
                <a:solidFill>
                  <a:srgbClr val="FFFFFF"/>
                </a:solidFill>
                <a:effectLst/>
                <a:uLnTx/>
                <a:uFillTx/>
                <a:latin typeface="Calibri"/>
                <a:ea typeface="Calibri"/>
                <a:cs typeface="Calibri"/>
                <a:sym typeface="Calibri"/>
              </a:rPr>
              <a:t>Research</a:t>
            </a:r>
          </a:p>
        </p:txBody>
      </p:sp>
      <p:sp>
        <p:nvSpPr>
          <p:cNvPr id="153" name="Shape 153"/>
          <p:cNvSpPr txBox="1"/>
          <p:nvPr/>
        </p:nvSpPr>
        <p:spPr>
          <a:xfrm>
            <a:off x="4744734" y="3848680"/>
            <a:ext cx="1050600" cy="5847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GB" sz="1500" b="1" i="0" u="none" strike="noStrike" kern="1200" cap="none" spc="0" normalizeH="0" baseline="0" noProof="0" dirty="0">
                <a:ln>
                  <a:noFill/>
                </a:ln>
                <a:solidFill>
                  <a:srgbClr val="FFFFFF"/>
                </a:solidFill>
                <a:effectLst/>
                <a:uLnTx/>
                <a:uFillTx/>
                <a:latin typeface="Calibri"/>
                <a:ea typeface="Calibri"/>
                <a:cs typeface="Calibri"/>
                <a:sym typeface="Calibri"/>
              </a:rPr>
              <a:t>Biological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GB" sz="1500" b="1" i="0" u="none" strike="noStrike" kern="1200" cap="none" spc="0" normalizeH="0" baseline="0" noProof="0" dirty="0">
                <a:ln>
                  <a:noFill/>
                </a:ln>
                <a:solidFill>
                  <a:srgbClr val="FFFFFF"/>
                </a:solidFill>
                <a:effectLst/>
                <a:uLnTx/>
                <a:uFillTx/>
                <a:latin typeface="Calibri"/>
                <a:ea typeface="Calibri"/>
                <a:cs typeface="Calibri"/>
                <a:sym typeface="Calibri"/>
              </a:rPr>
              <a:t>Sciences</a:t>
            </a:r>
          </a:p>
        </p:txBody>
      </p:sp>
      <p:sp>
        <p:nvSpPr>
          <p:cNvPr id="154" name="Shape 154"/>
          <p:cNvSpPr txBox="1"/>
          <p:nvPr/>
        </p:nvSpPr>
        <p:spPr>
          <a:xfrm>
            <a:off x="6652556" y="3751114"/>
            <a:ext cx="1101900" cy="8310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GB" sz="1500" b="1" i="0" u="none" strike="noStrike" kern="1200" cap="none" spc="0" normalizeH="0" baseline="0" noProof="0" dirty="0">
                <a:ln>
                  <a:noFill/>
                </a:ln>
                <a:solidFill>
                  <a:srgbClr val="FFFFFF"/>
                </a:solidFill>
                <a:effectLst/>
                <a:uLnTx/>
                <a:uFillTx/>
                <a:latin typeface="Calibri"/>
                <a:ea typeface="Calibri"/>
                <a:cs typeface="Calibri"/>
                <a:sym typeface="Calibri"/>
              </a:rPr>
              <a:t>Physical &amp;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GB" sz="1500" b="1" i="0" u="none" strike="noStrike" kern="1200" cap="none" spc="0" normalizeH="0" baseline="0" noProof="0" dirty="0">
                <a:ln>
                  <a:noFill/>
                </a:ln>
                <a:solidFill>
                  <a:srgbClr val="FFFFFF"/>
                </a:solidFill>
                <a:effectLst/>
                <a:uLnTx/>
                <a:uFillTx/>
                <a:latin typeface="Calibri"/>
                <a:ea typeface="Calibri"/>
                <a:cs typeface="Calibri"/>
                <a:sym typeface="Calibri"/>
              </a:rPr>
              <a:t>Math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GB" sz="1500" b="1" i="0" u="none" strike="noStrike" kern="1200" cap="none" spc="0" normalizeH="0" baseline="0" noProof="0" dirty="0">
                <a:ln>
                  <a:noFill/>
                </a:ln>
                <a:solidFill>
                  <a:srgbClr val="FFFFFF"/>
                </a:solidFill>
                <a:effectLst/>
                <a:uLnTx/>
                <a:uFillTx/>
                <a:latin typeface="Calibri"/>
                <a:ea typeface="Calibri"/>
                <a:cs typeface="Calibri"/>
                <a:sym typeface="Calibri"/>
              </a:rPr>
              <a:t>Sciences</a:t>
            </a:r>
          </a:p>
        </p:txBody>
      </p:sp>
      <p:sp>
        <p:nvSpPr>
          <p:cNvPr id="155" name="Shape 155"/>
          <p:cNvSpPr txBox="1"/>
          <p:nvPr/>
        </p:nvSpPr>
        <p:spPr>
          <a:xfrm>
            <a:off x="6096000" y="4572000"/>
            <a:ext cx="1219201" cy="914883"/>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GB" sz="1500" b="1" i="0" u="none" strike="noStrike" kern="1200" cap="none" spc="0" normalizeH="0" baseline="0" noProof="0" dirty="0">
                <a:ln>
                  <a:noFill/>
                </a:ln>
                <a:solidFill>
                  <a:srgbClr val="FFFFFF"/>
                </a:solidFill>
                <a:effectLst/>
                <a:uLnTx/>
                <a:uFillTx/>
                <a:latin typeface="Calibri"/>
                <a:ea typeface="Calibri"/>
                <a:cs typeface="Calibri"/>
                <a:sym typeface="Calibri"/>
              </a:rPr>
              <a:t>Electrical, Electronics, &amp; Computer Sciences</a:t>
            </a:r>
          </a:p>
        </p:txBody>
      </p:sp>
      <p:sp>
        <p:nvSpPr>
          <p:cNvPr id="156" name="Shape 156"/>
          <p:cNvSpPr txBox="1"/>
          <p:nvPr/>
        </p:nvSpPr>
        <p:spPr>
          <a:xfrm>
            <a:off x="5201036" y="4756227"/>
            <a:ext cx="1005900" cy="5847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GB" sz="1500" b="1" i="0" u="none" strike="noStrike" kern="1200" cap="none" spc="0" normalizeH="0" baseline="0" noProof="0" dirty="0">
                <a:ln>
                  <a:noFill/>
                </a:ln>
                <a:solidFill>
                  <a:srgbClr val="FFFFFF"/>
                </a:solidFill>
                <a:effectLst/>
                <a:uLnTx/>
                <a:uFillTx/>
                <a:latin typeface="Calibri"/>
                <a:ea typeface="Calibri"/>
                <a:cs typeface="Calibri"/>
                <a:sym typeface="Calibri"/>
              </a:rPr>
              <a:t>Chemical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GB" sz="1500" b="1" i="0" u="none" strike="noStrike" kern="1200" cap="none" spc="0" normalizeH="0" baseline="0" noProof="0" dirty="0">
                <a:ln>
                  <a:noFill/>
                </a:ln>
                <a:solidFill>
                  <a:srgbClr val="FFFFFF"/>
                </a:solidFill>
                <a:effectLst/>
                <a:uLnTx/>
                <a:uFillTx/>
                <a:latin typeface="Calibri"/>
                <a:ea typeface="Calibri"/>
                <a:cs typeface="Calibri"/>
                <a:sym typeface="Calibri"/>
              </a:rPr>
              <a:t>Sciences</a:t>
            </a:r>
          </a:p>
        </p:txBody>
      </p:sp>
      <p:sp>
        <p:nvSpPr>
          <p:cNvPr id="157" name="Shape 157"/>
          <p:cNvSpPr txBox="1"/>
          <p:nvPr/>
        </p:nvSpPr>
        <p:spPr>
          <a:xfrm>
            <a:off x="5796528" y="3764383"/>
            <a:ext cx="876000" cy="6462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600" b="0" i="0" u="none" strike="noStrike" kern="1200" cap="none" spc="0" normalizeH="0" baseline="0" noProof="0" dirty="0">
                <a:ln>
                  <a:noFill/>
                </a:ln>
                <a:solidFill>
                  <a:srgbClr val="EC5D20"/>
                </a:solidFill>
                <a:effectLst/>
                <a:uLnTx/>
                <a:uFillTx/>
                <a:latin typeface="Calibri"/>
                <a:ea typeface="Calibri"/>
                <a:cs typeface="Calibri"/>
                <a:sym typeface="Calibri"/>
              </a:rPr>
              <a:t>IISc</a:t>
            </a:r>
          </a:p>
        </p:txBody>
      </p:sp>
      <p:sp>
        <p:nvSpPr>
          <p:cNvPr id="159" name="Shape 159"/>
          <p:cNvSpPr txBox="1"/>
          <p:nvPr/>
        </p:nvSpPr>
        <p:spPr>
          <a:xfrm>
            <a:off x="6680063" y="1096650"/>
            <a:ext cx="4401983" cy="16656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00000"/>
                </a:solidFill>
                <a:effectLst/>
                <a:uLnTx/>
                <a:uFillTx/>
                <a:latin typeface="Calibri"/>
                <a:ea typeface="Calibri"/>
                <a:cs typeface="Calibri"/>
                <a:sym typeface="Calibri"/>
              </a:rPr>
              <a:t>Atmospheric &amp; Oceanic Sciences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Calibri"/>
                <a:cs typeface="Calibri"/>
                <a:sym typeface="Calibri"/>
              </a:rPr>
              <a:t>Sustainable Technologies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00000"/>
                </a:solidFill>
                <a:effectLst/>
                <a:uLnTx/>
                <a:uFillTx/>
                <a:latin typeface="Calibri"/>
                <a:ea typeface="Calibri"/>
                <a:cs typeface="Calibri"/>
                <a:sym typeface="Calibri"/>
              </a:rPr>
              <a:t>Earth Sciences   </a:t>
            </a:r>
            <a:r>
              <a:rPr kumimoji="0" lang="en-GB" sz="1600" b="0" i="0" u="none" strike="noStrike" kern="1200" cap="none" spc="0" normalizeH="0" baseline="0" noProof="0" dirty="0">
                <a:ln>
                  <a:noFill/>
                </a:ln>
                <a:solidFill>
                  <a:prstClr val="black"/>
                </a:solidFill>
                <a:effectLst/>
                <a:uLnTx/>
                <a:uFillTx/>
                <a:latin typeface="Calibri"/>
                <a:ea typeface="Calibri"/>
                <a:cs typeface="Calibri"/>
                <a:sym typeface="Calibri"/>
              </a:rPr>
              <a:t>Product design &amp; manufacture </a:t>
            </a:r>
            <a:r>
              <a:rPr kumimoji="0" lang="en-GB" sz="1600" b="0" i="0" u="none" strike="noStrike" kern="1200" cap="none" spc="0" normalizeH="0" baseline="0" noProof="0" dirty="0">
                <a:ln>
                  <a:noFill/>
                </a:ln>
                <a:solidFill>
                  <a:srgbClr val="EC5D20"/>
                </a:solidFill>
                <a:effectLst/>
                <a:uLnTx/>
                <a:uFillTx/>
                <a:latin typeface="Calibri"/>
                <a:ea typeface="Calibri"/>
                <a:cs typeface="Calibri"/>
                <a:sym typeface="Calibri"/>
              </a:rPr>
              <a:t>         </a:t>
            </a:r>
            <a:r>
              <a:rPr kumimoji="0" lang="en-GB" sz="1600" b="0" i="0" u="none" strike="noStrike" kern="1200" cap="none" spc="0" normalizeH="0" baseline="0" noProof="0" dirty="0">
                <a:ln>
                  <a:noFill/>
                </a:ln>
                <a:solidFill>
                  <a:prstClr val="black"/>
                </a:solidFill>
                <a:effectLst/>
                <a:uLnTx/>
                <a:uFillTx/>
                <a:latin typeface="Calibri"/>
                <a:ea typeface="Calibri"/>
                <a:cs typeface="Calibri"/>
                <a:sym typeface="Calibri"/>
              </a:rPr>
              <a:t>Materials Engineering  </a:t>
            </a:r>
            <a:r>
              <a:rPr kumimoji="0" lang="en-GB" sz="1600" b="0" i="0" u="none" strike="noStrike" kern="1200" cap="none" spc="0" normalizeH="0" baseline="0" noProof="0" dirty="0">
                <a:ln>
                  <a:noFill/>
                </a:ln>
                <a:solidFill>
                  <a:srgbClr val="C00000"/>
                </a:solidFill>
                <a:effectLst/>
                <a:uLnTx/>
                <a:uFillTx/>
                <a:latin typeface="Calibri"/>
                <a:ea typeface="Calibri"/>
                <a:cs typeface="Calibri"/>
                <a:sym typeface="Calibri"/>
              </a:rPr>
              <a:t>Mechanical Engineering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00000"/>
                </a:solidFill>
                <a:effectLst/>
                <a:uLnTx/>
                <a:uFillTx/>
                <a:latin typeface="Calibri"/>
                <a:ea typeface="Calibri"/>
                <a:cs typeface="Calibri"/>
                <a:sym typeface="Calibri"/>
              </a:rPr>
              <a:t>Aerospace Engineering  </a:t>
            </a:r>
            <a:r>
              <a:rPr kumimoji="0" lang="en-GB" sz="1600" b="0" i="0" u="none" strike="noStrike" kern="1200" cap="none" spc="0" normalizeH="0" baseline="0" noProof="0" dirty="0">
                <a:ln>
                  <a:noFill/>
                </a:ln>
                <a:solidFill>
                  <a:prstClr val="black"/>
                </a:solidFill>
                <a:effectLst/>
                <a:uLnTx/>
                <a:uFillTx/>
                <a:latin typeface="Calibri"/>
                <a:ea typeface="Calibri"/>
                <a:cs typeface="Calibri"/>
                <a:sym typeface="Calibri"/>
              </a:rPr>
              <a:t>Civil Engineering</a:t>
            </a:r>
          </a:p>
          <a:p>
            <a:pPr marL="0" marR="0" lvl="0" indent="0" algn="l" defTabSz="914400" rtl="0" eaLnBrk="1" fontAlgn="auto" latinLnBrk="0" hangingPunct="1">
              <a:lnSpc>
                <a:spcPct val="100000"/>
              </a:lnSpc>
              <a:spcBef>
                <a:spcPts val="0"/>
              </a:spcBef>
              <a:spcAft>
                <a:spcPts val="0"/>
              </a:spcAft>
              <a:buClr>
                <a:prstClr val="black"/>
              </a:buClr>
              <a:buSzPct val="25000"/>
              <a:buFont typeface="Arial"/>
              <a:buNone/>
              <a:tabLst/>
              <a:defRPr/>
            </a:pPr>
            <a:r>
              <a:rPr kumimoji="0" lang="en-GB" sz="1600" b="0" i="0" u="none" strike="noStrike" kern="1200" cap="none" spc="0" normalizeH="0" baseline="0" noProof="0" dirty="0">
                <a:ln>
                  <a:noFill/>
                </a:ln>
                <a:solidFill>
                  <a:prstClr val="black"/>
                </a:solidFill>
                <a:effectLst/>
                <a:uLnTx/>
                <a:uFillTx/>
                <a:latin typeface="Calibri"/>
                <a:ea typeface="Calibri"/>
                <a:cs typeface="Calibri"/>
                <a:sym typeface="Calibri"/>
              </a:rPr>
              <a:t>Chemical Engineering</a:t>
            </a:r>
            <a:r>
              <a:rPr kumimoji="0" lang="en-GB" sz="1600" b="0" i="0" u="none" strike="noStrike" kern="1200" cap="none" spc="0" normalizeH="0" baseline="0" noProof="0" dirty="0">
                <a:ln>
                  <a:noFill/>
                </a:ln>
                <a:solidFill>
                  <a:srgbClr val="EC5D20"/>
                </a:solidFill>
                <a:effectLst/>
                <a:uLnTx/>
                <a:uFillTx/>
                <a:latin typeface="Calibri"/>
                <a:ea typeface="Calibri"/>
                <a:cs typeface="Calibri"/>
                <a:sym typeface="Calibri"/>
              </a:rPr>
              <a:t>   </a:t>
            </a:r>
            <a:r>
              <a:rPr kumimoji="0" lang="en-GB" sz="1600" b="0" i="0" u="none" strike="noStrike" kern="1200" cap="none" spc="0" normalizeH="0" baseline="0" noProof="0" dirty="0">
                <a:ln>
                  <a:noFill/>
                </a:ln>
                <a:solidFill>
                  <a:srgbClr val="C00000"/>
                </a:solidFill>
                <a:effectLst/>
                <a:uLnTx/>
                <a:uFillTx/>
                <a:latin typeface="Calibri"/>
                <a:ea typeface="Calibri"/>
                <a:cs typeface="Calibri"/>
                <a:sym typeface="Calibri"/>
              </a:rPr>
              <a:t>Climate Change</a:t>
            </a:r>
          </a:p>
        </p:txBody>
      </p:sp>
      <p:sp>
        <p:nvSpPr>
          <p:cNvPr id="161" name="Shape 161"/>
          <p:cNvSpPr txBox="1"/>
          <p:nvPr/>
        </p:nvSpPr>
        <p:spPr>
          <a:xfrm>
            <a:off x="1524000" y="1066800"/>
            <a:ext cx="4503000" cy="1725300"/>
          </a:xfrm>
          <a:prstGeom prst="rect">
            <a:avLst/>
          </a:prstGeom>
          <a:noFill/>
          <a:ln>
            <a:noFill/>
          </a:ln>
        </p:spPr>
        <p:txBody>
          <a:bodyPr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00000"/>
                </a:solidFill>
                <a:effectLst/>
                <a:uLnTx/>
                <a:uFillTx/>
                <a:latin typeface="Calibri"/>
                <a:ea typeface="Calibri"/>
                <a:cs typeface="Calibri"/>
                <a:sym typeface="Calibri"/>
              </a:rPr>
              <a:t>Infrastructure, Sustainable transportation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00000"/>
                </a:solidFill>
                <a:effectLst/>
                <a:uLnTx/>
                <a:uFillTx/>
                <a:latin typeface="Calibri"/>
                <a:ea typeface="Calibri"/>
                <a:cs typeface="Calibri"/>
                <a:sym typeface="Calibri"/>
              </a:rPr>
              <a:t>&amp; Urban planning  </a:t>
            </a:r>
            <a:r>
              <a:rPr kumimoji="0" lang="en-GB" sz="1600" b="0" i="0" u="none" strike="noStrike" kern="1200" cap="none" spc="0" normalizeH="0" baseline="0" noProof="0" dirty="0">
                <a:ln>
                  <a:noFill/>
                </a:ln>
                <a:solidFill>
                  <a:prstClr val="black"/>
                </a:solidFill>
                <a:effectLst/>
                <a:uLnTx/>
                <a:uFillTx/>
                <a:latin typeface="Calibri"/>
                <a:ea typeface="Calibri"/>
                <a:cs typeface="Calibri"/>
                <a:sym typeface="Calibri"/>
              </a:rPr>
              <a:t>Supercomputer Education &amp; Research   </a:t>
            </a:r>
            <a:r>
              <a:rPr kumimoji="0" lang="en-GB" sz="1600" b="0" i="0" u="none" strike="noStrike" kern="1200" cap="none" spc="0" normalizeH="0" baseline="0" noProof="0" dirty="0">
                <a:ln>
                  <a:noFill/>
                </a:ln>
                <a:solidFill>
                  <a:srgbClr val="C00000"/>
                </a:solidFill>
                <a:effectLst/>
                <a:uLnTx/>
                <a:uFillTx/>
                <a:latin typeface="Calibri"/>
                <a:ea typeface="Calibri"/>
                <a:cs typeface="Calibri"/>
                <a:sym typeface="Calibri"/>
              </a:rPr>
              <a:t>Energy Research   </a:t>
            </a:r>
            <a:r>
              <a:rPr kumimoji="0" lang="en-GB" sz="1600" b="0" i="0" u="none" strike="noStrike" kern="1200" cap="none" spc="0" normalizeH="0" baseline="0" noProof="0" dirty="0">
                <a:ln>
                  <a:noFill/>
                </a:ln>
                <a:solidFill>
                  <a:prstClr val="black"/>
                </a:solidFill>
                <a:effectLst/>
                <a:uLnTx/>
                <a:uFillTx/>
                <a:latin typeface="Calibri"/>
                <a:ea typeface="Calibri"/>
                <a:cs typeface="Calibri"/>
                <a:sym typeface="Calibri"/>
              </a:rPr>
              <a:t>Comp. &amp; Data Sciences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EC5D20"/>
                </a:solidFill>
                <a:effectLst/>
                <a:uLnTx/>
                <a:uFillTx/>
                <a:latin typeface="Calibri"/>
                <a:ea typeface="Calibri"/>
                <a:cs typeface="Calibri"/>
                <a:sym typeface="Calibri"/>
              </a:rPr>
              <a:t>            </a:t>
            </a:r>
            <a:r>
              <a:rPr kumimoji="0" lang="en-GB" sz="1600" b="0" i="0" u="none" strike="noStrike" kern="1200" cap="none" spc="0" normalizeH="0" baseline="0" noProof="0" dirty="0">
                <a:ln>
                  <a:noFill/>
                </a:ln>
                <a:solidFill>
                  <a:srgbClr val="C00000"/>
                </a:solidFill>
                <a:effectLst/>
                <a:uLnTx/>
                <a:uFillTx/>
                <a:latin typeface="Calibri"/>
                <a:ea typeface="Calibri"/>
                <a:cs typeface="Calibri"/>
                <a:sym typeface="Calibri"/>
              </a:rPr>
              <a:t>Water Research    </a:t>
            </a:r>
            <a:r>
              <a:rPr kumimoji="0" lang="en-GB" sz="1600" b="0" i="0" u="none" strike="noStrike" kern="1200" cap="none" spc="0" normalizeH="0" baseline="0" noProof="0" dirty="0" err="1">
                <a:ln>
                  <a:noFill/>
                </a:ln>
                <a:solidFill>
                  <a:prstClr val="black"/>
                </a:solidFill>
                <a:effectLst/>
                <a:uLnTx/>
                <a:uFillTx/>
                <a:latin typeface="Calibri"/>
                <a:ea typeface="Calibri"/>
                <a:cs typeface="Calibri"/>
                <a:sym typeface="Calibri"/>
              </a:rPr>
              <a:t>BioSystems</a:t>
            </a:r>
            <a:r>
              <a:rPr kumimoji="0" lang="en-GB" sz="1600" b="0" i="0" u="none" strike="noStrike" kern="1200" cap="none" spc="0" normalizeH="0" baseline="0" noProof="0" dirty="0">
                <a:ln>
                  <a:noFill/>
                </a:ln>
                <a:solidFill>
                  <a:prstClr val="black"/>
                </a:solidFill>
                <a:effectLst/>
                <a:uLnTx/>
                <a:uFillTx/>
                <a:latin typeface="Calibri"/>
                <a:ea typeface="Calibri"/>
                <a:cs typeface="Calibri"/>
                <a:sym typeface="Calibri"/>
              </a:rPr>
              <a:t> Science &amp; </a:t>
            </a:r>
            <a:r>
              <a:rPr kumimoji="0" lang="en-GB" sz="1600" b="0" i="0" u="none" strike="noStrike" kern="1200" cap="none" spc="0" normalizeH="0" baseline="0" noProof="0" dirty="0" err="1">
                <a:ln>
                  <a:noFill/>
                </a:ln>
                <a:solidFill>
                  <a:prstClr val="black"/>
                </a:solidFill>
                <a:effectLst/>
                <a:uLnTx/>
                <a:uFillTx/>
                <a:latin typeface="Calibri"/>
                <a:ea typeface="Calibri"/>
                <a:cs typeface="Calibri"/>
                <a:sym typeface="Calibri"/>
              </a:rPr>
              <a:t>Engg</a:t>
            </a:r>
            <a:r>
              <a:rPr kumimoji="0" lang="en-GB" sz="1600" b="0" i="0" u="none" strike="noStrike" kern="1200" cap="none" spc="0" normalizeH="0" baseline="0" noProof="0" dirty="0">
                <a:ln>
                  <a:noFill/>
                </a:ln>
                <a:solidFill>
                  <a:prstClr val="black"/>
                </a:solidFill>
                <a:effectLst/>
                <a:uLnTx/>
                <a:uFillTx/>
                <a:latin typeface="Calibri"/>
                <a:ea typeface="Calibri"/>
                <a:cs typeface="Calibri"/>
                <a:sym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Calibri"/>
                <a:cs typeface="Calibri"/>
                <a:sym typeface="Calibri"/>
              </a:rPr>
              <a:t>          Cyber Physical Systems</a:t>
            </a:r>
            <a:r>
              <a:rPr kumimoji="0" lang="en-GB" sz="1600" b="0" i="0" u="none" strike="noStrike" kern="1200" cap="none" spc="0" normalizeH="0" baseline="0" noProof="0" dirty="0">
                <a:ln>
                  <a:noFill/>
                </a:ln>
                <a:solidFill>
                  <a:srgbClr val="EC5D20"/>
                </a:solidFill>
                <a:effectLst/>
                <a:uLnTx/>
                <a:uFillTx/>
                <a:latin typeface="Calibri"/>
                <a:ea typeface="Calibri"/>
                <a:cs typeface="Calibri"/>
                <a:sym typeface="Calibri"/>
              </a:rPr>
              <a:t>   </a:t>
            </a:r>
            <a:r>
              <a:rPr kumimoji="0" lang="en-GB" sz="1600" b="0" i="0" u="none" strike="noStrike" kern="1200" cap="none" spc="0" normalizeH="0" baseline="0" noProof="0" dirty="0">
                <a:ln>
                  <a:noFill/>
                </a:ln>
                <a:solidFill>
                  <a:srgbClr val="C00000"/>
                </a:solidFill>
                <a:effectLst/>
                <a:uLnTx/>
                <a:uFillTx/>
                <a:latin typeface="Calibri"/>
                <a:ea typeface="Calibri"/>
                <a:cs typeface="Calibri"/>
                <a:sym typeface="Calibri"/>
              </a:rPr>
              <a:t>Nano Science &amp; </a:t>
            </a:r>
            <a:r>
              <a:rPr kumimoji="0" lang="en-GB" sz="1600" b="0" i="0" u="none" strike="noStrike" kern="1200" cap="none" spc="0" normalizeH="0" baseline="0" noProof="0" dirty="0" err="1">
                <a:ln>
                  <a:noFill/>
                </a:ln>
                <a:solidFill>
                  <a:srgbClr val="C00000"/>
                </a:solidFill>
                <a:effectLst/>
                <a:uLnTx/>
                <a:uFillTx/>
                <a:latin typeface="Calibri"/>
                <a:ea typeface="Calibri"/>
                <a:cs typeface="Calibri"/>
                <a:sym typeface="Calibri"/>
              </a:rPr>
              <a:t>Engg</a:t>
            </a:r>
            <a:r>
              <a:rPr kumimoji="0" lang="en-GB" sz="1600" b="0" i="0" u="none" strike="noStrike" kern="1200" cap="none" spc="0" normalizeH="0" baseline="0" noProof="0" dirty="0">
                <a:ln>
                  <a:noFill/>
                </a:ln>
                <a:solidFill>
                  <a:srgbClr val="C00000"/>
                </a:solidFill>
                <a:effectLst/>
                <a:uLnTx/>
                <a:uFillTx/>
                <a:latin typeface="Calibri"/>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00000"/>
                </a:solidFill>
                <a:effectLst/>
                <a:uLnTx/>
                <a:uFillTx/>
                <a:latin typeface="Calibri"/>
                <a:ea typeface="Calibri"/>
                <a:cs typeface="Calibri"/>
                <a:sym typeface="Calibri"/>
              </a:rPr>
              <a:t>           Management Studies</a:t>
            </a:r>
            <a:r>
              <a:rPr kumimoji="0" lang="en-GB" sz="1600" b="0" i="0" u="none" strike="noStrike" kern="1200" cap="none" spc="0" normalizeH="0" baseline="0" noProof="0" dirty="0">
                <a:ln>
                  <a:noFill/>
                </a:ln>
                <a:solidFill>
                  <a:srgbClr val="EC5D20"/>
                </a:solidFill>
                <a:effectLst/>
                <a:uLnTx/>
                <a:uFillTx/>
                <a:latin typeface="Calibri"/>
                <a:ea typeface="Calibri"/>
                <a:cs typeface="Calibri"/>
                <a:sym typeface="Calibri"/>
              </a:rPr>
              <a:t>  </a:t>
            </a:r>
            <a:r>
              <a:rPr kumimoji="0" lang="en-GB" sz="1600" b="0" i="0" u="none" strike="noStrike" kern="1200" cap="none" spc="0" normalizeH="0" baseline="0" noProof="0" dirty="0">
                <a:ln>
                  <a:noFill/>
                </a:ln>
                <a:solidFill>
                  <a:prstClr val="black"/>
                </a:solidFill>
                <a:effectLst/>
                <a:uLnTx/>
                <a:uFillTx/>
                <a:latin typeface="Calibri"/>
                <a:ea typeface="Calibri"/>
                <a:cs typeface="Calibri"/>
                <a:sym typeface="Calibri"/>
              </a:rPr>
              <a:t>Contemporary Studies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rgbClr val="EC5D20"/>
              </a:solidFill>
              <a:effectLst/>
              <a:uLnTx/>
              <a:uFillTx/>
              <a:latin typeface="Calibri"/>
              <a:ea typeface="Calibri"/>
              <a:cs typeface="Calibri"/>
              <a:sym typeface="Calibri"/>
            </a:endParaRPr>
          </a:p>
        </p:txBody>
      </p:sp>
      <p:sp>
        <p:nvSpPr>
          <p:cNvPr id="163" name="Shape 163"/>
          <p:cNvSpPr txBox="1"/>
          <p:nvPr/>
        </p:nvSpPr>
        <p:spPr>
          <a:xfrm>
            <a:off x="7840851" y="3355483"/>
            <a:ext cx="2766000" cy="14640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00000"/>
                </a:solidFill>
                <a:effectLst/>
                <a:uLnTx/>
                <a:uFillTx/>
                <a:latin typeface="Calibri"/>
                <a:ea typeface="Calibri"/>
                <a:cs typeface="Calibri"/>
                <a:sym typeface="Calibri"/>
              </a:rPr>
              <a:t>Astronomy &amp; Astrophysics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black"/>
                </a:solidFill>
                <a:effectLst/>
                <a:uLnTx/>
                <a:uFillTx/>
                <a:latin typeface="Calibri"/>
                <a:ea typeface="Calibri"/>
                <a:cs typeface="Calibri"/>
                <a:sym typeface="Calibri"/>
              </a:rPr>
              <a:t>Instrum</a:t>
            </a:r>
            <a:r>
              <a:rPr kumimoji="0" lang="en-GB" sz="1600" b="0" i="0" u="none" strike="noStrike" kern="1200" cap="none" spc="0" normalizeH="0" baseline="0" noProof="0" dirty="0">
                <a:ln>
                  <a:noFill/>
                </a:ln>
                <a:solidFill>
                  <a:prstClr val="black"/>
                </a:solidFill>
                <a:effectLst/>
                <a:uLnTx/>
                <a:uFillTx/>
                <a:latin typeface="Calibri"/>
                <a:ea typeface="Calibri"/>
                <a:cs typeface="Calibri"/>
                <a:sym typeface="Calibri"/>
              </a:rPr>
              <a:t>. &amp; Applied Physics </a:t>
            </a:r>
            <a:r>
              <a:rPr kumimoji="0" lang="en-GB" sz="1600" b="0" i="0" u="none" strike="noStrike" kern="1200" cap="none" spc="0" normalizeH="0" baseline="0" noProof="0" dirty="0">
                <a:ln>
                  <a:noFill/>
                </a:ln>
                <a:solidFill>
                  <a:srgbClr val="C00000"/>
                </a:solidFill>
                <a:effectLst/>
                <a:uLnTx/>
                <a:uFillTx/>
                <a:latin typeface="Calibri"/>
                <a:ea typeface="Calibri"/>
                <a:cs typeface="Calibri"/>
                <a:sym typeface="Calibri"/>
              </a:rPr>
              <a:t>Cryogenics Technology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Calibri"/>
                <a:cs typeface="Calibri"/>
                <a:sym typeface="Calibri"/>
              </a:rPr>
              <a:t>High Energy Physics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00000"/>
                </a:solidFill>
                <a:effectLst/>
                <a:uLnTx/>
                <a:uFillTx/>
                <a:latin typeface="Calibri"/>
                <a:ea typeface="Calibri"/>
                <a:cs typeface="Calibri"/>
                <a:sym typeface="Calibri"/>
              </a:rPr>
              <a:t>Mathematics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Calibri"/>
                <a:cs typeface="Calibri"/>
                <a:sym typeface="Calibri"/>
              </a:rPr>
              <a:t>Physics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65" name="Shape 165"/>
          <p:cNvSpPr txBox="1"/>
          <p:nvPr/>
        </p:nvSpPr>
        <p:spPr>
          <a:xfrm>
            <a:off x="1474869" y="3347159"/>
            <a:ext cx="3156433" cy="1553100"/>
          </a:xfrm>
          <a:prstGeom prst="rect">
            <a:avLst/>
          </a:prstGeom>
          <a:noFill/>
          <a:ln>
            <a:noFill/>
          </a:ln>
        </p:spPr>
        <p:txBody>
          <a:bodyPr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00000"/>
                </a:solidFill>
                <a:effectLst/>
                <a:uLnTx/>
                <a:uFillTx/>
                <a:latin typeface="Calibri"/>
                <a:ea typeface="Calibri"/>
                <a:cs typeface="Calibri"/>
                <a:sym typeface="Calibri"/>
              </a:rPr>
              <a:t>Molecular reproduction, dev. &amp; genetics </a:t>
            </a:r>
            <a:r>
              <a:rPr kumimoji="0" lang="en-GB" sz="1600" b="0" i="0" u="none" strike="noStrike" kern="1200" cap="none" spc="0" normalizeH="0" baseline="0" noProof="0" dirty="0">
                <a:ln>
                  <a:noFill/>
                </a:ln>
                <a:solidFill>
                  <a:prstClr val="black"/>
                </a:solidFill>
                <a:effectLst/>
                <a:uLnTx/>
                <a:uFillTx/>
                <a:latin typeface="Calibri"/>
                <a:ea typeface="Calibri"/>
                <a:cs typeface="Calibri"/>
                <a:sym typeface="Calibri"/>
              </a:rPr>
              <a:t>Central Animal Facility </a:t>
            </a:r>
            <a:r>
              <a:rPr kumimoji="0" lang="en-GB" sz="1600" b="0" i="0" u="none" strike="noStrike" kern="1200" cap="none" spc="0" normalizeH="0" baseline="0" noProof="0" dirty="0">
                <a:ln>
                  <a:noFill/>
                </a:ln>
                <a:solidFill>
                  <a:srgbClr val="C00000"/>
                </a:solidFill>
                <a:effectLst/>
                <a:uLnTx/>
                <a:uFillTx/>
                <a:latin typeface="Calibri"/>
                <a:ea typeface="Calibri"/>
                <a:cs typeface="Calibri"/>
                <a:sym typeface="Calibri"/>
              </a:rPr>
              <a:t>Molecular Biophysics </a:t>
            </a:r>
            <a:r>
              <a:rPr kumimoji="0" lang="en-GB" sz="1600" b="0" i="0" u="none" strike="noStrike" kern="1200" cap="none" spc="0" normalizeH="0" baseline="0" noProof="0" dirty="0">
                <a:ln>
                  <a:noFill/>
                </a:ln>
                <a:solidFill>
                  <a:prstClr val="black"/>
                </a:solidFill>
                <a:effectLst/>
                <a:uLnTx/>
                <a:uFillTx/>
                <a:latin typeface="Calibri"/>
                <a:ea typeface="Calibri"/>
                <a:cs typeface="Calibri"/>
                <a:sym typeface="Calibri"/>
              </a:rPr>
              <a:t>Biochemistry </a:t>
            </a:r>
            <a:r>
              <a:rPr kumimoji="0" lang="en-GB" sz="1600" b="0" i="0" u="none" strike="noStrike" kern="1200" cap="none" spc="0" normalizeH="0" baseline="0" noProof="0" dirty="0">
                <a:ln>
                  <a:noFill/>
                </a:ln>
                <a:solidFill>
                  <a:srgbClr val="C00000"/>
                </a:solidFill>
                <a:effectLst/>
                <a:uLnTx/>
                <a:uFillTx/>
                <a:latin typeface="Calibri"/>
                <a:ea typeface="Calibri"/>
                <a:cs typeface="Calibri"/>
                <a:sym typeface="Calibri"/>
              </a:rPr>
              <a:t>Microbiology &amp; Cell Biology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Calibri"/>
                <a:cs typeface="Calibri"/>
                <a:sym typeface="Calibri"/>
              </a:rPr>
              <a:t>Infectious Diseases Research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00000"/>
                </a:solidFill>
                <a:effectLst/>
                <a:uLnTx/>
                <a:uFillTx/>
                <a:latin typeface="Calibri"/>
                <a:ea typeface="Calibri"/>
                <a:cs typeface="Calibri"/>
                <a:sym typeface="Calibri"/>
              </a:rPr>
              <a:t>Ecological Sciences   </a:t>
            </a:r>
            <a:r>
              <a:rPr kumimoji="0" lang="en-GB" sz="1600" b="0" i="0" u="none" strike="noStrike" kern="1200" cap="none" spc="0" normalizeH="0" baseline="0" noProof="0" dirty="0">
                <a:ln>
                  <a:noFill/>
                </a:ln>
                <a:solidFill>
                  <a:prstClr val="black"/>
                </a:solidFill>
                <a:effectLst/>
                <a:uLnTx/>
                <a:uFillTx/>
                <a:latin typeface="Calibri"/>
                <a:ea typeface="Calibri"/>
                <a:cs typeface="Calibri"/>
                <a:sym typeface="Calibri"/>
              </a:rPr>
              <a:t>Neuroscience</a:t>
            </a:r>
          </a:p>
        </p:txBody>
      </p:sp>
      <p:sp>
        <p:nvSpPr>
          <p:cNvPr id="168" name="Shape 168"/>
          <p:cNvSpPr txBox="1"/>
          <p:nvPr/>
        </p:nvSpPr>
        <p:spPr>
          <a:xfrm>
            <a:off x="6694490" y="5593309"/>
            <a:ext cx="4157060" cy="1335613"/>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00000"/>
                </a:solidFill>
                <a:effectLst/>
                <a:uLnTx/>
                <a:uFillTx/>
                <a:latin typeface="Calibri"/>
                <a:ea typeface="Calibri"/>
                <a:cs typeface="Calibri"/>
                <a:sym typeface="Calibri"/>
              </a:rPr>
              <a:t>Electrical Engineering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Calibri"/>
                <a:cs typeface="Calibri"/>
                <a:sym typeface="Calibri"/>
              </a:rPr>
              <a:t>Electronic Systems Engineering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00000"/>
                </a:solidFill>
                <a:effectLst/>
                <a:uLnTx/>
                <a:uFillTx/>
                <a:latin typeface="Calibri"/>
                <a:ea typeface="Calibri"/>
                <a:cs typeface="Calibri"/>
                <a:sym typeface="Calibri"/>
              </a:rPr>
              <a:t>Computer Science &amp; Automation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Calibri"/>
                <a:cs typeface="Calibri"/>
                <a:sym typeface="Calibri"/>
              </a:rPr>
              <a:t>Electrical Communication Engineering</a:t>
            </a:r>
          </a:p>
        </p:txBody>
      </p:sp>
      <p:sp>
        <p:nvSpPr>
          <p:cNvPr id="169" name="Shape 169"/>
          <p:cNvSpPr txBox="1"/>
          <p:nvPr/>
        </p:nvSpPr>
        <p:spPr>
          <a:xfrm>
            <a:off x="1481063" y="5620839"/>
            <a:ext cx="4293900" cy="1225200"/>
          </a:xfrm>
          <a:prstGeom prst="rect">
            <a:avLst/>
          </a:prstGeom>
          <a:noFill/>
          <a:ln>
            <a:noFill/>
          </a:ln>
        </p:spPr>
        <p:txBody>
          <a:bodyPr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00000"/>
                </a:solidFill>
                <a:effectLst/>
                <a:uLnTx/>
                <a:uFillTx/>
                <a:latin typeface="Calibri"/>
                <a:ea typeface="Calibri"/>
                <a:cs typeface="Calibri"/>
                <a:sym typeface="Calibri"/>
              </a:rPr>
              <a:t>Organic Chemistry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EC5D20"/>
                </a:solidFill>
                <a:effectLst/>
                <a:uLnTx/>
                <a:uFillTx/>
                <a:latin typeface="Calibri"/>
                <a:ea typeface="Calibri"/>
                <a:cs typeface="Calibri"/>
                <a:sym typeface="Calibri"/>
              </a:rPr>
              <a:t>                           </a:t>
            </a:r>
            <a:r>
              <a:rPr kumimoji="0" lang="en-GB" sz="1600" b="0" i="0" u="none" strike="noStrike" kern="1200" cap="none" spc="0" normalizeH="0" baseline="0" noProof="0" dirty="0">
                <a:ln>
                  <a:noFill/>
                </a:ln>
                <a:solidFill>
                  <a:prstClr val="black"/>
                </a:solidFill>
                <a:effectLst/>
                <a:uLnTx/>
                <a:uFillTx/>
                <a:latin typeface="Calibri"/>
                <a:ea typeface="Calibri"/>
                <a:cs typeface="Calibri"/>
                <a:sym typeface="Calibri"/>
              </a:rPr>
              <a:t>Materials Research </a:t>
            </a:r>
            <a:r>
              <a:rPr kumimoji="0" lang="en-GB" sz="1600" b="0" i="0" u="none" strike="noStrike" kern="1200" cap="none" spc="0" normalizeH="0" baseline="0" noProof="0" dirty="0">
                <a:ln>
                  <a:noFill/>
                </a:ln>
                <a:solidFill>
                  <a:srgbClr val="C00000"/>
                </a:solidFill>
                <a:effectLst/>
                <a:uLnTx/>
                <a:uFillTx/>
                <a:latin typeface="Calibri"/>
                <a:ea typeface="Calibri"/>
                <a:cs typeface="Calibri"/>
                <a:sym typeface="Calibri"/>
              </a:rPr>
              <a:t>NMR Research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Calibri"/>
                <a:cs typeface="Calibri"/>
                <a:sym typeface="Calibri"/>
              </a:rPr>
              <a:t>Inorganic &amp; Physical Chemistry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00000"/>
                </a:solidFill>
                <a:effectLst/>
                <a:uLnTx/>
                <a:uFillTx/>
                <a:latin typeface="Calibri"/>
                <a:ea typeface="Calibri"/>
                <a:cs typeface="Calibri"/>
                <a:sym typeface="Calibri"/>
              </a:rPr>
              <a:t>Solid State &amp; Structural Chemistry</a:t>
            </a:r>
            <a:endParaRPr kumimoji="0" sz="1600" b="0" i="0" u="none" strike="noStrike" kern="1200" cap="none" spc="0" normalizeH="0" baseline="0" noProof="0" dirty="0">
              <a:ln>
                <a:noFill/>
              </a:ln>
              <a:solidFill>
                <a:srgbClr val="C00000"/>
              </a:solidFill>
              <a:effectLst/>
              <a:uLnTx/>
              <a:uFillTx/>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rgbClr val="EC5D2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9743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0" grpId="0" animBg="1"/>
      <p:bldP spid="164" grpId="0" animBg="1"/>
      <p:bldP spid="167" grpId="0" animBg="1"/>
      <p:bldP spid="162" grpId="0" animBg="1"/>
      <p:bldP spid="158" grpId="0" animBg="1"/>
      <p:bldP spid="3" grpId="0" animBg="1"/>
      <p:bldP spid="151" grpId="0"/>
      <p:bldP spid="152" grpId="0"/>
      <p:bldP spid="153" grpId="0"/>
      <p:bldP spid="154" grpId="0"/>
      <p:bldP spid="155" grpId="0"/>
      <p:bldP spid="156" grpId="0"/>
      <p:bldP spid="157" grpId="0"/>
      <p:bldP spid="159" grpId="0"/>
      <p:bldP spid="161" grpId="0"/>
      <p:bldP spid="163" grpId="0"/>
      <p:bldP spid="165" grpId="0"/>
      <p:bldP spid="168" grpId="0"/>
      <p:bldP spid="16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Shape 150"/>
          <p:cNvSpPr txBox="1"/>
          <p:nvPr/>
        </p:nvSpPr>
        <p:spPr>
          <a:xfrm>
            <a:off x="0" y="105876"/>
            <a:ext cx="8214000" cy="708000"/>
          </a:xfrm>
          <a:prstGeom prst="rect">
            <a:avLst/>
          </a:prstGeom>
          <a:no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ct val="25000"/>
              <a:buFont typeface="Calibri"/>
              <a:buNone/>
              <a:tabLst/>
              <a:defRPr/>
            </a:pPr>
            <a:r>
              <a:rPr kumimoji="0" lang="en-GB" sz="3600" b="0" i="0" u="none" strike="noStrike" kern="1200" cap="none" spc="0" normalizeH="0" baseline="0" noProof="0" dirty="0">
                <a:ln>
                  <a:noFill/>
                </a:ln>
                <a:solidFill>
                  <a:srgbClr val="FFFFFF"/>
                </a:solidFill>
                <a:effectLst/>
                <a:uLnTx/>
                <a:uFillTx/>
                <a:latin typeface="Calibri"/>
                <a:ea typeface="Calibri"/>
                <a:cs typeface="Calibri"/>
                <a:sym typeface="Calibri"/>
              </a:rPr>
              <a:t> </a:t>
            </a:r>
            <a:r>
              <a:rPr kumimoji="0" lang="en-GB" sz="3600" b="1" i="0" u="none" strike="noStrike" kern="1200" cap="none" spc="0" normalizeH="0" baseline="0" noProof="0" dirty="0">
                <a:ln>
                  <a:noFill/>
                </a:ln>
                <a:solidFill>
                  <a:srgbClr val="FFFFFF"/>
                </a:solidFill>
                <a:effectLst/>
                <a:uLnTx/>
                <a:uFillTx/>
                <a:latin typeface="Calibri"/>
                <a:ea typeface="Calibri"/>
                <a:cs typeface="Calibri"/>
                <a:sym typeface="Calibri"/>
              </a:rPr>
              <a:t>Organisational Structure</a:t>
            </a:r>
          </a:p>
        </p:txBody>
      </p:sp>
      <p:sp>
        <p:nvSpPr>
          <p:cNvPr id="24" name="Rectangle 23">
            <a:extLst>
              <a:ext uri="{FF2B5EF4-FFF2-40B4-BE49-F238E27FC236}">
                <a16:creationId xmlns:a16="http://schemas.microsoft.com/office/drawing/2014/main" id="{E537E1BA-26C4-4D1D-BA83-0CB5488DC5B9}"/>
              </a:ext>
            </a:extLst>
          </p:cNvPr>
          <p:cNvSpPr/>
          <p:nvPr/>
        </p:nvSpPr>
        <p:spPr>
          <a:xfrm>
            <a:off x="4411863" y="2770165"/>
            <a:ext cx="2718676" cy="379556"/>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DIRECTOR</a:t>
            </a:r>
          </a:p>
        </p:txBody>
      </p:sp>
      <p:sp>
        <p:nvSpPr>
          <p:cNvPr id="25" name="Rectangle 24">
            <a:extLst>
              <a:ext uri="{FF2B5EF4-FFF2-40B4-BE49-F238E27FC236}">
                <a16:creationId xmlns:a16="http://schemas.microsoft.com/office/drawing/2014/main" id="{AFE9C97B-322C-46B4-B0AE-0FEFF7473FDA}"/>
              </a:ext>
            </a:extLst>
          </p:cNvPr>
          <p:cNvSpPr/>
          <p:nvPr/>
        </p:nvSpPr>
        <p:spPr>
          <a:xfrm>
            <a:off x="6636460" y="3255072"/>
            <a:ext cx="1718752" cy="618359"/>
          </a:xfrm>
          <a:prstGeom prst="rect">
            <a:avLst/>
          </a:prstGeom>
          <a:solidFill>
            <a:srgbClr val="FBFEC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Calibri"/>
                <a:ea typeface="+mn-ea"/>
                <a:cs typeface="+mn-cs"/>
              </a:rPr>
              <a:t>REGISTRAR</a:t>
            </a:r>
          </a:p>
        </p:txBody>
      </p:sp>
      <p:sp>
        <p:nvSpPr>
          <p:cNvPr id="26" name="Rectangle 25">
            <a:extLst>
              <a:ext uri="{FF2B5EF4-FFF2-40B4-BE49-F238E27FC236}">
                <a16:creationId xmlns:a16="http://schemas.microsoft.com/office/drawing/2014/main" id="{D838D3B5-A76A-415B-A465-BCD04F080A46}"/>
              </a:ext>
            </a:extLst>
          </p:cNvPr>
          <p:cNvSpPr/>
          <p:nvPr/>
        </p:nvSpPr>
        <p:spPr>
          <a:xfrm>
            <a:off x="2224367" y="3255072"/>
            <a:ext cx="2474684" cy="618359"/>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Calibri"/>
                <a:ea typeface="+mn-ea"/>
                <a:cs typeface="+mn-cs"/>
              </a:rPr>
              <a:t>DEPUTY DIRECTORS</a:t>
            </a:r>
          </a:p>
        </p:txBody>
      </p:sp>
      <p:sp>
        <p:nvSpPr>
          <p:cNvPr id="27" name="Rectangle 26">
            <a:extLst>
              <a:ext uri="{FF2B5EF4-FFF2-40B4-BE49-F238E27FC236}">
                <a16:creationId xmlns:a16="http://schemas.microsoft.com/office/drawing/2014/main" id="{800FF4AE-B173-451D-8A1F-0659CBC4D775}"/>
              </a:ext>
            </a:extLst>
          </p:cNvPr>
          <p:cNvSpPr/>
          <p:nvPr/>
        </p:nvSpPr>
        <p:spPr>
          <a:xfrm>
            <a:off x="8464542" y="3255072"/>
            <a:ext cx="1718752" cy="618359"/>
          </a:xfrm>
          <a:prstGeom prst="rect">
            <a:avLst/>
          </a:prstGeom>
          <a:solidFill>
            <a:srgbClr val="FBFEC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Calibri"/>
                <a:ea typeface="+mn-ea"/>
                <a:cs typeface="+mn-cs"/>
              </a:rPr>
              <a:t>FINANCIAL CONTROLLER</a:t>
            </a:r>
          </a:p>
        </p:txBody>
      </p:sp>
      <p:sp>
        <p:nvSpPr>
          <p:cNvPr id="28" name="Rectangle 27">
            <a:extLst>
              <a:ext uri="{FF2B5EF4-FFF2-40B4-BE49-F238E27FC236}">
                <a16:creationId xmlns:a16="http://schemas.microsoft.com/office/drawing/2014/main" id="{B20F89BB-8EA8-4646-9B2D-162B1F1B721F}"/>
              </a:ext>
            </a:extLst>
          </p:cNvPr>
          <p:cNvSpPr/>
          <p:nvPr/>
        </p:nvSpPr>
        <p:spPr>
          <a:xfrm>
            <a:off x="10292625" y="3255072"/>
            <a:ext cx="1718752" cy="618359"/>
          </a:xfrm>
          <a:prstGeom prst="rect">
            <a:avLst/>
          </a:prstGeom>
          <a:solidFill>
            <a:srgbClr val="FBFEC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Calibri"/>
                <a:ea typeface="+mn-ea"/>
                <a:cs typeface="+mn-cs"/>
              </a:rPr>
              <a:t>LIBRARIAN</a:t>
            </a:r>
          </a:p>
        </p:txBody>
      </p:sp>
      <p:sp>
        <p:nvSpPr>
          <p:cNvPr id="29" name="Rectangle 28">
            <a:extLst>
              <a:ext uri="{FF2B5EF4-FFF2-40B4-BE49-F238E27FC236}">
                <a16:creationId xmlns:a16="http://schemas.microsoft.com/office/drawing/2014/main" id="{2CE76B60-FAEC-4AD4-91EB-8EB185B9B5EB}"/>
              </a:ext>
            </a:extLst>
          </p:cNvPr>
          <p:cNvSpPr/>
          <p:nvPr/>
        </p:nvSpPr>
        <p:spPr>
          <a:xfrm>
            <a:off x="4808381" y="3255072"/>
            <a:ext cx="1718749" cy="618359"/>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Calibri"/>
                <a:ea typeface="+mn-ea"/>
                <a:cs typeface="+mn-cs"/>
              </a:rPr>
              <a:t>DEANS</a:t>
            </a:r>
          </a:p>
        </p:txBody>
      </p:sp>
      <p:sp>
        <p:nvSpPr>
          <p:cNvPr id="30" name="Rectangle 29">
            <a:extLst>
              <a:ext uri="{FF2B5EF4-FFF2-40B4-BE49-F238E27FC236}">
                <a16:creationId xmlns:a16="http://schemas.microsoft.com/office/drawing/2014/main" id="{207A2F3E-7563-4F0E-88B5-B6968A54906B}"/>
              </a:ext>
            </a:extLst>
          </p:cNvPr>
          <p:cNvSpPr/>
          <p:nvPr/>
        </p:nvSpPr>
        <p:spPr>
          <a:xfrm>
            <a:off x="161581" y="3262341"/>
            <a:ext cx="1953456" cy="603821"/>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Calibri"/>
                <a:ea typeface="+mn-ea"/>
                <a:cs typeface="+mn-cs"/>
              </a:rPr>
              <a:t>CHAIRS OF DIVISIONS</a:t>
            </a:r>
          </a:p>
        </p:txBody>
      </p:sp>
      <p:sp>
        <p:nvSpPr>
          <p:cNvPr id="31" name="Rectangle 30">
            <a:extLst>
              <a:ext uri="{FF2B5EF4-FFF2-40B4-BE49-F238E27FC236}">
                <a16:creationId xmlns:a16="http://schemas.microsoft.com/office/drawing/2014/main" id="{9FFFEA71-2CB2-42A8-9188-3B54B2035E97}"/>
              </a:ext>
            </a:extLst>
          </p:cNvPr>
          <p:cNvSpPr/>
          <p:nvPr/>
        </p:nvSpPr>
        <p:spPr>
          <a:xfrm>
            <a:off x="161583" y="3931139"/>
            <a:ext cx="5258716" cy="288000"/>
          </a:xfrm>
          <a:prstGeom prst="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Calibri"/>
                <a:ea typeface="+mn-ea"/>
                <a:cs typeface="+mn-cs"/>
              </a:rPr>
              <a:t>DEPARTMENTS</a:t>
            </a:r>
          </a:p>
        </p:txBody>
      </p:sp>
      <p:sp>
        <p:nvSpPr>
          <p:cNvPr id="32" name="Rectangle 31">
            <a:extLst>
              <a:ext uri="{FF2B5EF4-FFF2-40B4-BE49-F238E27FC236}">
                <a16:creationId xmlns:a16="http://schemas.microsoft.com/office/drawing/2014/main" id="{CE1DBCCD-ED89-42BF-ADF0-7F10BD76697D}"/>
              </a:ext>
            </a:extLst>
          </p:cNvPr>
          <p:cNvSpPr/>
          <p:nvPr/>
        </p:nvSpPr>
        <p:spPr>
          <a:xfrm>
            <a:off x="161583" y="4327525"/>
            <a:ext cx="5258717" cy="288000"/>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Calibri"/>
                <a:ea typeface="+mn-ea"/>
                <a:cs typeface="+mn-cs"/>
              </a:rPr>
              <a:t>Faculty &amp; Scientific Staff</a:t>
            </a:r>
          </a:p>
        </p:txBody>
      </p:sp>
      <p:sp>
        <p:nvSpPr>
          <p:cNvPr id="33" name="Rectangle 32">
            <a:extLst>
              <a:ext uri="{FF2B5EF4-FFF2-40B4-BE49-F238E27FC236}">
                <a16:creationId xmlns:a16="http://schemas.microsoft.com/office/drawing/2014/main" id="{B1C24B6C-B2A9-486C-B215-3DD3FAF23295}"/>
              </a:ext>
            </a:extLst>
          </p:cNvPr>
          <p:cNvSpPr/>
          <p:nvPr/>
        </p:nvSpPr>
        <p:spPr>
          <a:xfrm>
            <a:off x="4343400" y="1092321"/>
            <a:ext cx="2718676" cy="753459"/>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800000"/>
                </a:solidFill>
                <a:effectLst/>
                <a:uLnTx/>
                <a:uFillTx/>
                <a:latin typeface="Calibri"/>
                <a:ea typeface="+mn-ea"/>
                <a:cs typeface="+mn-cs"/>
              </a:rPr>
              <a:t>VISITOR</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133" b="0" i="1" u="none" strike="noStrike" kern="1200" cap="none" spc="0" normalizeH="0" baseline="0" noProof="0" dirty="0">
                <a:ln>
                  <a:noFill/>
                </a:ln>
                <a:solidFill>
                  <a:prstClr val="black"/>
                </a:solidFill>
                <a:effectLst/>
                <a:uLnTx/>
                <a:uFillTx/>
                <a:latin typeface="Calibri"/>
                <a:ea typeface="+mn-ea"/>
                <a:cs typeface="+mn-cs"/>
              </a:rPr>
              <a:t>President of India</a:t>
            </a:r>
          </a:p>
        </p:txBody>
      </p:sp>
      <p:sp>
        <p:nvSpPr>
          <p:cNvPr id="34" name="Rectangle 33">
            <a:extLst>
              <a:ext uri="{FF2B5EF4-FFF2-40B4-BE49-F238E27FC236}">
                <a16:creationId xmlns:a16="http://schemas.microsoft.com/office/drawing/2014/main" id="{083C4206-394A-45B4-9938-AB0BB37E4073}"/>
              </a:ext>
            </a:extLst>
          </p:cNvPr>
          <p:cNvSpPr/>
          <p:nvPr/>
        </p:nvSpPr>
        <p:spPr>
          <a:xfrm>
            <a:off x="5736433" y="1933211"/>
            <a:ext cx="3819448" cy="73494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800000"/>
                </a:solidFill>
                <a:effectLst/>
                <a:uLnTx/>
                <a:uFillTx/>
                <a:latin typeface="Calibri"/>
                <a:ea typeface="+mn-ea"/>
                <a:cs typeface="+mn-cs"/>
              </a:rPr>
              <a:t>COUNCIL</a:t>
            </a:r>
            <a:endParaRPr kumimoji="0" lang="en-US" sz="24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133" b="0" i="1" u="none" strike="noStrike" kern="1200" cap="none" spc="0" normalizeH="0" baseline="0" noProof="0" dirty="0">
                <a:ln>
                  <a:noFill/>
                </a:ln>
                <a:solidFill>
                  <a:prstClr val="black"/>
                </a:solidFill>
                <a:effectLst/>
                <a:uLnTx/>
                <a:uFillTx/>
                <a:latin typeface="Calibri"/>
                <a:ea typeface="+mn-ea"/>
                <a:cs typeface="+mn-cs"/>
              </a:rPr>
              <a:t>Chairman of the Council</a:t>
            </a: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C9E3B660-806C-4234-91DA-D765700A493E}"/>
              </a:ext>
            </a:extLst>
          </p:cNvPr>
          <p:cNvSpPr/>
          <p:nvPr/>
        </p:nvSpPr>
        <p:spPr>
          <a:xfrm>
            <a:off x="2057400" y="1933211"/>
            <a:ext cx="3546833" cy="73939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800000"/>
                </a:solidFill>
                <a:effectLst/>
                <a:uLnTx/>
                <a:uFillTx/>
                <a:latin typeface="Calibri"/>
                <a:ea typeface="+mn-ea"/>
                <a:cs typeface="+mn-cs"/>
              </a:rPr>
              <a:t>COURT</a:t>
            </a:r>
            <a:endParaRPr kumimoji="0" lang="en-US" sz="2400" b="0" i="1" u="none" strike="noStrike" kern="1200" cap="none" spc="0" normalizeH="0" baseline="0" noProof="0" dirty="0">
              <a:ln>
                <a:noFill/>
              </a:ln>
              <a:solidFill>
                <a:srgbClr val="800000"/>
              </a:solidFill>
              <a:effectLst/>
              <a:uLnTx/>
              <a:uFillTx/>
              <a:latin typeface="Calibri"/>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133" b="0" i="1" u="none" strike="noStrike" kern="1200" cap="none" spc="0" normalizeH="0" baseline="0" noProof="0" dirty="0">
                <a:ln>
                  <a:noFill/>
                </a:ln>
                <a:solidFill>
                  <a:prstClr val="black"/>
                </a:solidFill>
                <a:effectLst/>
                <a:uLnTx/>
                <a:uFillTx/>
                <a:latin typeface="Calibri"/>
                <a:ea typeface="+mn-ea"/>
                <a:cs typeface="+mn-cs"/>
              </a:rPr>
              <a:t>President of the Court</a:t>
            </a:r>
          </a:p>
        </p:txBody>
      </p:sp>
      <p:sp>
        <p:nvSpPr>
          <p:cNvPr id="36" name="Rectangle 35">
            <a:extLst>
              <a:ext uri="{FF2B5EF4-FFF2-40B4-BE49-F238E27FC236}">
                <a16:creationId xmlns:a16="http://schemas.microsoft.com/office/drawing/2014/main" id="{61A1A2B4-E745-4556-9745-00D97BF694B7}"/>
              </a:ext>
            </a:extLst>
          </p:cNvPr>
          <p:cNvSpPr/>
          <p:nvPr/>
        </p:nvSpPr>
        <p:spPr>
          <a:xfrm>
            <a:off x="5552502" y="3931137"/>
            <a:ext cx="6479484" cy="288000"/>
          </a:xfrm>
          <a:prstGeom prst="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Calibri"/>
                <a:ea typeface="+mn-ea"/>
                <a:cs typeface="+mn-cs"/>
              </a:rPr>
              <a:t>ADMINISTRATION</a:t>
            </a:r>
          </a:p>
        </p:txBody>
      </p:sp>
      <p:sp>
        <p:nvSpPr>
          <p:cNvPr id="37" name="Rectangle 36">
            <a:extLst>
              <a:ext uri="{FF2B5EF4-FFF2-40B4-BE49-F238E27FC236}">
                <a16:creationId xmlns:a16="http://schemas.microsoft.com/office/drawing/2014/main" id="{289486DC-A44B-43C6-8549-6BF6FEA90808}"/>
              </a:ext>
            </a:extLst>
          </p:cNvPr>
          <p:cNvSpPr/>
          <p:nvPr/>
        </p:nvSpPr>
        <p:spPr>
          <a:xfrm>
            <a:off x="5552502" y="4327525"/>
            <a:ext cx="6479484" cy="288000"/>
          </a:xfrm>
          <a:prstGeom prst="rect">
            <a:avLst/>
          </a:prstGeom>
          <a:solidFill>
            <a:srgbClr val="FFFFCC"/>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Calibri"/>
                <a:ea typeface="+mn-ea"/>
                <a:cs typeface="+mn-cs"/>
              </a:rPr>
              <a:t>Officers &amp; Staff of the Administration + Tech Support</a:t>
            </a:r>
          </a:p>
        </p:txBody>
      </p:sp>
      <p:sp>
        <p:nvSpPr>
          <p:cNvPr id="38" name="Rectangle 37">
            <a:extLst>
              <a:ext uri="{FF2B5EF4-FFF2-40B4-BE49-F238E27FC236}">
                <a16:creationId xmlns:a16="http://schemas.microsoft.com/office/drawing/2014/main" id="{CA8EE069-C0B5-4D1F-B5C4-319474379083}"/>
              </a:ext>
            </a:extLst>
          </p:cNvPr>
          <p:cNvSpPr/>
          <p:nvPr/>
        </p:nvSpPr>
        <p:spPr>
          <a:xfrm>
            <a:off x="161582" y="4690521"/>
            <a:ext cx="2497156" cy="288000"/>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Calibri"/>
                <a:ea typeface="+mn-ea"/>
                <a:cs typeface="+mn-cs"/>
              </a:rPr>
              <a:t>Research Programs</a:t>
            </a:r>
          </a:p>
        </p:txBody>
      </p:sp>
      <p:sp>
        <p:nvSpPr>
          <p:cNvPr id="39" name="Rectangle 38">
            <a:extLst>
              <a:ext uri="{FF2B5EF4-FFF2-40B4-BE49-F238E27FC236}">
                <a16:creationId xmlns:a16="http://schemas.microsoft.com/office/drawing/2014/main" id="{0D3CBB5A-1D23-4EF4-8FE7-7C9A86F2AD6D}"/>
              </a:ext>
            </a:extLst>
          </p:cNvPr>
          <p:cNvSpPr/>
          <p:nvPr/>
        </p:nvSpPr>
        <p:spPr>
          <a:xfrm>
            <a:off x="2761562" y="4690521"/>
            <a:ext cx="2658737" cy="288000"/>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Calibri"/>
                <a:ea typeface="+mn-ea"/>
                <a:cs typeface="+mn-cs"/>
              </a:rPr>
              <a:t>Academic Programs</a:t>
            </a:r>
          </a:p>
        </p:txBody>
      </p:sp>
      <p:sp>
        <p:nvSpPr>
          <p:cNvPr id="40" name="Rectangle 39">
            <a:extLst>
              <a:ext uri="{FF2B5EF4-FFF2-40B4-BE49-F238E27FC236}">
                <a16:creationId xmlns:a16="http://schemas.microsoft.com/office/drawing/2014/main" id="{199F3284-08A7-488D-B276-A9689B3F21E9}"/>
              </a:ext>
            </a:extLst>
          </p:cNvPr>
          <p:cNvSpPr/>
          <p:nvPr/>
        </p:nvSpPr>
        <p:spPr>
          <a:xfrm>
            <a:off x="5914064" y="4953000"/>
            <a:ext cx="6074567" cy="1803279"/>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Major Governance Bodies</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Senate</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Board of Management, and Board of Trustees</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Buildings &amp; Works Committee</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Finance Committee</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Investment Committee</a:t>
            </a:r>
          </a:p>
        </p:txBody>
      </p:sp>
    </p:spTree>
    <p:extLst>
      <p:ext uri="{BB962C8B-B14F-4D97-AF65-F5344CB8AC3E}">
        <p14:creationId xmlns:p14="http://schemas.microsoft.com/office/powerpoint/2010/main" val="345766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Shape 150"/>
          <p:cNvSpPr txBox="1"/>
          <p:nvPr/>
        </p:nvSpPr>
        <p:spPr>
          <a:xfrm>
            <a:off x="0" y="105876"/>
            <a:ext cx="8214000" cy="708000"/>
          </a:xfrm>
          <a:prstGeom prst="rect">
            <a:avLst/>
          </a:prstGeom>
          <a:no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ct val="25000"/>
              <a:buFont typeface="Calibri"/>
              <a:buNone/>
              <a:tabLst/>
              <a:defRPr/>
            </a:pPr>
            <a:r>
              <a:rPr kumimoji="0" lang="en-GB" sz="3600" b="0" i="0" u="none" strike="noStrike" kern="1200" cap="none" spc="0" normalizeH="0" baseline="0" noProof="0" dirty="0">
                <a:ln>
                  <a:noFill/>
                </a:ln>
                <a:solidFill>
                  <a:srgbClr val="FFFFFF"/>
                </a:solidFill>
                <a:effectLst/>
                <a:uLnTx/>
                <a:uFillTx/>
                <a:latin typeface="Calibri"/>
                <a:ea typeface="Calibri"/>
                <a:cs typeface="Calibri"/>
                <a:sym typeface="Calibri"/>
              </a:rPr>
              <a:t>  </a:t>
            </a:r>
            <a:r>
              <a:rPr kumimoji="0" lang="en-GB" sz="3600" b="1" i="0" u="none" strike="noStrike" kern="1200" cap="none" spc="0" normalizeH="0" baseline="0" noProof="0" dirty="0">
                <a:ln>
                  <a:noFill/>
                </a:ln>
                <a:solidFill>
                  <a:srgbClr val="FFFFFF"/>
                </a:solidFill>
                <a:effectLst/>
                <a:uLnTx/>
                <a:uFillTx/>
                <a:latin typeface="Calibri"/>
                <a:ea typeface="Calibri"/>
                <a:cs typeface="Calibri"/>
                <a:sym typeface="Calibri"/>
              </a:rPr>
              <a:t>Expenditure and Sources</a:t>
            </a:r>
          </a:p>
        </p:txBody>
      </p:sp>
      <p:sp>
        <p:nvSpPr>
          <p:cNvPr id="24" name="Rectangle 23">
            <a:extLst>
              <a:ext uri="{FF2B5EF4-FFF2-40B4-BE49-F238E27FC236}">
                <a16:creationId xmlns:a16="http://schemas.microsoft.com/office/drawing/2014/main" id="{F905B1A3-10CB-4EF7-9EB5-A47E50BDD7AA}"/>
              </a:ext>
            </a:extLst>
          </p:cNvPr>
          <p:cNvSpPr/>
          <p:nvPr/>
        </p:nvSpPr>
        <p:spPr>
          <a:xfrm>
            <a:off x="1958612" y="5650977"/>
            <a:ext cx="180000" cy="180000"/>
          </a:xfrm>
          <a:prstGeom prst="rect">
            <a:avLst/>
          </a:prstGeom>
          <a:solidFill>
            <a:srgbClr val="5B9BD5"/>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A3C2C231-129D-4EB6-8058-60083474EE65}"/>
              </a:ext>
            </a:extLst>
          </p:cNvPr>
          <p:cNvSpPr/>
          <p:nvPr/>
        </p:nvSpPr>
        <p:spPr>
          <a:xfrm>
            <a:off x="1958612" y="6036542"/>
            <a:ext cx="180000" cy="180000"/>
          </a:xfrm>
          <a:prstGeom prst="rect">
            <a:avLst/>
          </a:prstGeom>
          <a:solidFill>
            <a:srgbClr val="ED7D31"/>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3E0DFF9E-A680-453C-B1D2-035CAA99FE84}"/>
              </a:ext>
            </a:extLst>
          </p:cNvPr>
          <p:cNvSpPr/>
          <p:nvPr/>
        </p:nvSpPr>
        <p:spPr>
          <a:xfrm>
            <a:off x="1958612" y="6446856"/>
            <a:ext cx="180000" cy="180000"/>
          </a:xfrm>
          <a:prstGeom prst="rect">
            <a:avLst/>
          </a:prstGeom>
          <a:solidFill>
            <a:srgbClr val="7030A0"/>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8D629A20-6259-47E5-815C-54C930E71D59}"/>
              </a:ext>
            </a:extLst>
          </p:cNvPr>
          <p:cNvSpPr/>
          <p:nvPr/>
        </p:nvSpPr>
        <p:spPr>
          <a:xfrm>
            <a:off x="6165027" y="5655542"/>
            <a:ext cx="180000" cy="180000"/>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656BD823-7A8E-4CA0-8E98-0D516CC76E12}"/>
              </a:ext>
            </a:extLst>
          </p:cNvPr>
          <p:cNvSpPr/>
          <p:nvPr/>
        </p:nvSpPr>
        <p:spPr>
          <a:xfrm>
            <a:off x="6165024" y="6036542"/>
            <a:ext cx="180000" cy="180000"/>
          </a:xfrm>
          <a:prstGeom prst="rect">
            <a:avLst/>
          </a:prstGeom>
          <a:solidFill>
            <a:srgbClr val="AFD198"/>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117834E2-9555-4336-9C16-2BEE6C30EC6A}"/>
              </a:ext>
            </a:extLst>
          </p:cNvPr>
          <p:cNvSpPr txBox="1"/>
          <p:nvPr/>
        </p:nvSpPr>
        <p:spPr>
          <a:xfrm>
            <a:off x="2225444" y="5560876"/>
            <a:ext cx="377516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800" b="0" i="0" u="none" strike="noStrike" kern="0" cap="none" spc="0" normalizeH="0" baseline="0" noProof="0" dirty="0">
                <a:ln>
                  <a:noFill/>
                </a:ln>
                <a:solidFill>
                  <a:prstClr val="black"/>
                </a:solidFill>
                <a:effectLst/>
                <a:uLnTx/>
                <a:uFillTx/>
                <a:latin typeface="Calibri"/>
                <a:ea typeface="+mn-ea"/>
                <a:cs typeface="+mn-cs"/>
              </a:rPr>
              <a:t>Direct Govt. Funding</a:t>
            </a:r>
          </a:p>
        </p:txBody>
      </p:sp>
      <p:sp>
        <p:nvSpPr>
          <p:cNvPr id="30" name="TextBox 29">
            <a:extLst>
              <a:ext uri="{FF2B5EF4-FFF2-40B4-BE49-F238E27FC236}">
                <a16:creationId xmlns:a16="http://schemas.microsoft.com/office/drawing/2014/main" id="{9A5C6093-C59F-493B-BCA1-3EA3C4FB1D30}"/>
              </a:ext>
            </a:extLst>
          </p:cNvPr>
          <p:cNvSpPr txBox="1"/>
          <p:nvPr/>
        </p:nvSpPr>
        <p:spPr>
          <a:xfrm>
            <a:off x="2195214" y="5943625"/>
            <a:ext cx="377516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800" b="0" i="0" u="none" strike="noStrike" kern="0" cap="none" spc="0" normalizeH="0" baseline="0" noProof="0" dirty="0">
                <a:ln>
                  <a:noFill/>
                </a:ln>
                <a:solidFill>
                  <a:prstClr val="black"/>
                </a:solidFill>
                <a:effectLst/>
                <a:uLnTx/>
                <a:uFillTx/>
                <a:latin typeface="Calibri"/>
                <a:ea typeface="+mn-ea"/>
                <a:cs typeface="+mn-cs"/>
              </a:rPr>
              <a:t>Govt. Research Grants</a:t>
            </a:r>
          </a:p>
        </p:txBody>
      </p:sp>
      <p:sp>
        <p:nvSpPr>
          <p:cNvPr id="31" name="TextBox 30">
            <a:extLst>
              <a:ext uri="{FF2B5EF4-FFF2-40B4-BE49-F238E27FC236}">
                <a16:creationId xmlns:a16="http://schemas.microsoft.com/office/drawing/2014/main" id="{0610717F-57C6-4F92-9D9B-93FAC2C60BF8}"/>
              </a:ext>
            </a:extLst>
          </p:cNvPr>
          <p:cNvSpPr txBox="1"/>
          <p:nvPr/>
        </p:nvSpPr>
        <p:spPr>
          <a:xfrm>
            <a:off x="2231310" y="6375763"/>
            <a:ext cx="721727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800" b="0" i="0" u="none" strike="noStrike" kern="0" cap="none" spc="0" normalizeH="0" baseline="0" noProof="0" dirty="0">
                <a:ln>
                  <a:noFill/>
                </a:ln>
                <a:solidFill>
                  <a:prstClr val="black"/>
                </a:solidFill>
                <a:effectLst/>
                <a:uLnTx/>
                <a:uFillTx/>
                <a:latin typeface="Calibri"/>
                <a:ea typeface="+mn-ea"/>
                <a:cs typeface="+mn-cs"/>
              </a:rPr>
              <a:t>Non-govt. Research Grants and Scholarships, Chairs, Consultancy, etc. </a:t>
            </a:r>
          </a:p>
        </p:txBody>
      </p:sp>
      <p:sp>
        <p:nvSpPr>
          <p:cNvPr id="32" name="TextBox 31">
            <a:extLst>
              <a:ext uri="{FF2B5EF4-FFF2-40B4-BE49-F238E27FC236}">
                <a16:creationId xmlns:a16="http://schemas.microsoft.com/office/drawing/2014/main" id="{692B4A2B-8793-443F-BDC4-A1F4202A4FD1}"/>
              </a:ext>
            </a:extLst>
          </p:cNvPr>
          <p:cNvSpPr txBox="1"/>
          <p:nvPr/>
        </p:nvSpPr>
        <p:spPr>
          <a:xfrm>
            <a:off x="6411759" y="5574293"/>
            <a:ext cx="377516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800" b="0" i="0" u="none" strike="noStrike" kern="0" cap="none" spc="0" normalizeH="0" baseline="0" noProof="0" dirty="0">
                <a:ln>
                  <a:noFill/>
                </a:ln>
                <a:solidFill>
                  <a:prstClr val="black"/>
                </a:solidFill>
                <a:effectLst/>
                <a:uLnTx/>
                <a:uFillTx/>
                <a:latin typeface="Calibri"/>
                <a:ea typeface="+mn-ea"/>
                <a:cs typeface="+mn-cs"/>
              </a:rPr>
              <a:t>Internal Resources</a:t>
            </a:r>
          </a:p>
        </p:txBody>
      </p:sp>
      <p:sp>
        <p:nvSpPr>
          <p:cNvPr id="33" name="TextBox 32">
            <a:extLst>
              <a:ext uri="{FF2B5EF4-FFF2-40B4-BE49-F238E27FC236}">
                <a16:creationId xmlns:a16="http://schemas.microsoft.com/office/drawing/2014/main" id="{CFA84943-FE68-4BE9-9D5F-1F96EAF9AC02}"/>
              </a:ext>
            </a:extLst>
          </p:cNvPr>
          <p:cNvSpPr txBox="1"/>
          <p:nvPr/>
        </p:nvSpPr>
        <p:spPr>
          <a:xfrm>
            <a:off x="6378392" y="5943625"/>
            <a:ext cx="406945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800" b="0" i="0" u="none" strike="noStrike" kern="0" cap="none" spc="0" normalizeH="0" baseline="0" noProof="0" dirty="0">
                <a:ln>
                  <a:noFill/>
                </a:ln>
                <a:solidFill>
                  <a:prstClr val="black"/>
                </a:solidFill>
                <a:effectLst/>
                <a:uLnTx/>
                <a:uFillTx/>
                <a:latin typeface="Calibri"/>
                <a:ea typeface="+mn-ea"/>
                <a:cs typeface="+mn-cs"/>
              </a:rPr>
              <a:t>Support from alumni, other donors, CSR</a:t>
            </a:r>
          </a:p>
        </p:txBody>
      </p:sp>
      <p:sp>
        <p:nvSpPr>
          <p:cNvPr id="34" name="TextBox 33">
            <a:extLst>
              <a:ext uri="{FF2B5EF4-FFF2-40B4-BE49-F238E27FC236}">
                <a16:creationId xmlns:a16="http://schemas.microsoft.com/office/drawing/2014/main" id="{CB827BF2-6295-418C-8DB1-88B10EA8DDBC}"/>
              </a:ext>
            </a:extLst>
          </p:cNvPr>
          <p:cNvSpPr txBox="1"/>
          <p:nvPr/>
        </p:nvSpPr>
        <p:spPr>
          <a:xfrm>
            <a:off x="-33209" y="2741231"/>
            <a:ext cx="1904999" cy="82456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2400" b="1" i="0" u="none" strike="noStrike" kern="0" cap="none" spc="0" normalizeH="0" baseline="0" noProof="0" dirty="0">
                <a:ln>
                  <a:noFill/>
                </a:ln>
                <a:solidFill>
                  <a:srgbClr val="5B9BD5">
                    <a:lumMod val="50000"/>
                  </a:srgbClr>
                </a:solidFill>
                <a:effectLst/>
                <a:uLnTx/>
                <a:uFillTx/>
                <a:latin typeface="Calibri"/>
                <a:ea typeface="+mn-ea"/>
                <a:cs typeface="+mn-cs"/>
              </a:rPr>
              <a:t>2016-17: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2400" b="1" i="0" u="none" strike="noStrike" kern="0" cap="none" spc="0" normalizeH="0" baseline="0" noProof="0" dirty="0">
                <a:ln>
                  <a:noFill/>
                </a:ln>
                <a:solidFill>
                  <a:srgbClr val="5B9BD5">
                    <a:lumMod val="50000"/>
                  </a:srgbClr>
                </a:solidFill>
                <a:effectLst/>
                <a:uLnTx/>
                <a:uFillTx/>
                <a:latin typeface="Calibri"/>
                <a:ea typeface="+mn-ea"/>
                <a:cs typeface="+mn-cs"/>
              </a:rPr>
              <a:t>Rs. 825.96 </a:t>
            </a:r>
            <a:r>
              <a:rPr kumimoji="0" lang="en-IN" sz="2400" b="1" i="0" u="none" strike="noStrike" kern="0" cap="none" spc="0" normalizeH="0" baseline="0" noProof="0" dirty="0" err="1">
                <a:ln>
                  <a:noFill/>
                </a:ln>
                <a:solidFill>
                  <a:srgbClr val="5B9BD5">
                    <a:lumMod val="50000"/>
                  </a:srgbClr>
                </a:solidFill>
                <a:effectLst/>
                <a:uLnTx/>
                <a:uFillTx/>
                <a:latin typeface="Calibri"/>
                <a:ea typeface="+mn-ea"/>
                <a:cs typeface="+mn-cs"/>
              </a:rPr>
              <a:t>cr</a:t>
            </a:r>
            <a:endParaRPr kumimoji="0" lang="en-IN" sz="2400" b="1" i="0" u="none" strike="noStrike" kern="0" cap="none" spc="0" normalizeH="0" baseline="0" noProof="0" dirty="0">
              <a:ln>
                <a:noFill/>
              </a:ln>
              <a:solidFill>
                <a:srgbClr val="5B9BD5">
                  <a:lumMod val="50000"/>
                </a:srgbClr>
              </a:solidFill>
              <a:effectLst/>
              <a:uLnTx/>
              <a:uFillTx/>
              <a:latin typeface="Calibri"/>
              <a:ea typeface="+mn-ea"/>
              <a:cs typeface="+mn-cs"/>
            </a:endParaRPr>
          </a:p>
        </p:txBody>
      </p:sp>
      <p:sp>
        <p:nvSpPr>
          <p:cNvPr id="35" name="TextBox 34">
            <a:extLst>
              <a:ext uri="{FF2B5EF4-FFF2-40B4-BE49-F238E27FC236}">
                <a16:creationId xmlns:a16="http://schemas.microsoft.com/office/drawing/2014/main" id="{54CE97ED-149E-4B78-9D7A-A8D1B7329479}"/>
              </a:ext>
            </a:extLst>
          </p:cNvPr>
          <p:cNvSpPr txBox="1"/>
          <p:nvPr/>
        </p:nvSpPr>
        <p:spPr>
          <a:xfrm>
            <a:off x="10571606" y="2738014"/>
            <a:ext cx="154419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2400" b="1" i="0" u="none" strike="noStrike" kern="0" cap="none" spc="0" normalizeH="0" baseline="0" noProof="0" dirty="0">
                <a:ln>
                  <a:noFill/>
                </a:ln>
                <a:solidFill>
                  <a:srgbClr val="5B9BD5">
                    <a:lumMod val="50000"/>
                  </a:srgbClr>
                </a:solidFill>
                <a:effectLst/>
                <a:uLnTx/>
                <a:uFillTx/>
                <a:latin typeface="Calibri"/>
                <a:ea typeface="+mn-ea"/>
                <a:cs typeface="+mn-cs"/>
              </a:rPr>
              <a:t>2017-18: Rs. 938.53</a:t>
            </a:r>
          </a:p>
        </p:txBody>
      </p:sp>
      <p:sp>
        <p:nvSpPr>
          <p:cNvPr id="36" name="Rectangle 35">
            <a:extLst>
              <a:ext uri="{FF2B5EF4-FFF2-40B4-BE49-F238E27FC236}">
                <a16:creationId xmlns:a16="http://schemas.microsoft.com/office/drawing/2014/main" id="{EA96DF70-6A2E-452A-ACDC-ED37DB016E41}"/>
              </a:ext>
            </a:extLst>
          </p:cNvPr>
          <p:cNvSpPr/>
          <p:nvPr/>
        </p:nvSpPr>
        <p:spPr>
          <a:xfrm>
            <a:off x="10160283" y="6477000"/>
            <a:ext cx="1769908" cy="307777"/>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400" b="0" i="1" u="none" strike="noStrike" kern="0" cap="none" spc="0" normalizeH="0" baseline="0" noProof="0" dirty="0">
                <a:ln>
                  <a:noFill/>
                </a:ln>
                <a:solidFill>
                  <a:srgbClr val="FF0000"/>
                </a:solidFill>
                <a:effectLst/>
                <a:uLnTx/>
                <a:uFillTx/>
                <a:latin typeface="Calibri"/>
                <a:ea typeface="+mn-ea"/>
                <a:cs typeface="+mn-cs"/>
              </a:rPr>
              <a:t>Amounts in </a:t>
            </a:r>
            <a:r>
              <a:rPr kumimoji="0" lang="en-IN" sz="1400" b="0" i="1" u="none" strike="noStrike" kern="0" cap="none" spc="0" normalizeH="0" baseline="0" noProof="0" dirty="0" err="1">
                <a:ln>
                  <a:noFill/>
                </a:ln>
                <a:solidFill>
                  <a:srgbClr val="FF0000"/>
                </a:solidFill>
                <a:effectLst/>
                <a:uLnTx/>
                <a:uFillTx/>
                <a:latin typeface="Calibri"/>
                <a:ea typeface="+mn-ea"/>
                <a:cs typeface="+mn-cs"/>
              </a:rPr>
              <a:t>Rs</a:t>
            </a:r>
            <a:r>
              <a:rPr kumimoji="0" lang="en-IN" sz="1400" b="0" i="1" u="none" strike="noStrike" kern="0" cap="none" spc="0" normalizeH="0" baseline="0" noProof="0" dirty="0">
                <a:ln>
                  <a:noFill/>
                </a:ln>
                <a:solidFill>
                  <a:srgbClr val="FF0000"/>
                </a:solidFill>
                <a:effectLst/>
                <a:uLnTx/>
                <a:uFillTx/>
                <a:latin typeface="Calibri"/>
                <a:ea typeface="+mn-ea"/>
                <a:cs typeface="+mn-cs"/>
              </a:rPr>
              <a:t>. Crores</a:t>
            </a:r>
          </a:p>
        </p:txBody>
      </p:sp>
      <p:pic>
        <p:nvPicPr>
          <p:cNvPr id="37" name="Picture 36">
            <a:extLst>
              <a:ext uri="{FF2B5EF4-FFF2-40B4-BE49-F238E27FC236}">
                <a16:creationId xmlns:a16="http://schemas.microsoft.com/office/drawing/2014/main" id="{CFC43841-D202-4EC6-A26F-2F537D9E2D54}"/>
              </a:ext>
            </a:extLst>
          </p:cNvPr>
          <p:cNvPicPr>
            <a:picLocks/>
          </p:cNvPicPr>
          <p:nvPr/>
        </p:nvPicPr>
        <p:blipFill>
          <a:blip r:embed="rId3"/>
          <a:stretch>
            <a:fillRect/>
          </a:stretch>
        </p:blipFill>
        <p:spPr>
          <a:xfrm>
            <a:off x="1735946" y="956555"/>
            <a:ext cx="4104000" cy="4104000"/>
          </a:xfrm>
          <a:prstGeom prst="rect">
            <a:avLst/>
          </a:prstGeom>
        </p:spPr>
      </p:pic>
      <p:pic>
        <p:nvPicPr>
          <p:cNvPr id="38" name="Picture 37">
            <a:extLst>
              <a:ext uri="{FF2B5EF4-FFF2-40B4-BE49-F238E27FC236}">
                <a16:creationId xmlns:a16="http://schemas.microsoft.com/office/drawing/2014/main" id="{D7CBD2A0-6E5D-407D-AF33-FC5E878A444F}"/>
              </a:ext>
            </a:extLst>
          </p:cNvPr>
          <p:cNvPicPr>
            <a:picLocks/>
          </p:cNvPicPr>
          <p:nvPr/>
        </p:nvPicPr>
        <p:blipFill>
          <a:blip r:embed="rId4"/>
          <a:stretch>
            <a:fillRect/>
          </a:stretch>
        </p:blipFill>
        <p:spPr>
          <a:xfrm>
            <a:off x="5839946" y="947087"/>
            <a:ext cx="4680000" cy="4680000"/>
          </a:xfrm>
          <a:prstGeom prst="rect">
            <a:avLst/>
          </a:prstGeom>
        </p:spPr>
      </p:pic>
    </p:spTree>
    <p:extLst>
      <p:ext uri="{BB962C8B-B14F-4D97-AF65-F5344CB8AC3E}">
        <p14:creationId xmlns:p14="http://schemas.microsoft.com/office/powerpoint/2010/main" val="2134019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C96E9-F655-498D-BD91-763BA83C1EA3}"/>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A8027DC-398F-4D3D-8859-3E37DD8B15C1}"/>
              </a:ext>
            </a:extLst>
          </p:cNvPr>
          <p:cNvSpPr>
            <a:spLocks noGrp="1"/>
          </p:cNvSpPr>
          <p:nvPr>
            <p:ph idx="1"/>
          </p:nvPr>
        </p:nvSpPr>
        <p:spPr/>
        <p:txBody>
          <a:bodyPr/>
          <a:lstStyle/>
          <a:p>
            <a:r>
              <a:rPr lang="en-US" dirty="0"/>
              <a:t>World class universities</a:t>
            </a:r>
          </a:p>
          <a:p>
            <a:pPr lvl="1"/>
            <a:r>
              <a:rPr lang="en-US" dirty="0"/>
              <a:t>Examples, and some characteristics</a:t>
            </a:r>
          </a:p>
          <a:p>
            <a:r>
              <a:rPr lang="en-US" dirty="0"/>
              <a:t>IISc overview</a:t>
            </a:r>
          </a:p>
          <a:p>
            <a:pPr lvl="1"/>
            <a:r>
              <a:rPr lang="en-US" dirty="0"/>
              <a:t>Origins, history, growth, and current status</a:t>
            </a:r>
          </a:p>
          <a:p>
            <a:pPr lvl="1"/>
            <a:r>
              <a:rPr lang="en-US" dirty="0"/>
              <a:t>Strengths, uniqueness, and some practices</a:t>
            </a:r>
          </a:p>
          <a:p>
            <a:r>
              <a:rPr lang="en-US" dirty="0"/>
              <a:t>Some good practices around the world</a:t>
            </a:r>
          </a:p>
          <a:p>
            <a:r>
              <a:rPr lang="en-US" dirty="0"/>
              <a:t>Challenges in our ecosystem</a:t>
            </a:r>
          </a:p>
          <a:p>
            <a:pPr lvl="1"/>
            <a:r>
              <a:rPr lang="en-US" dirty="0"/>
              <a:t>Corresponding initiatives at IISc</a:t>
            </a:r>
          </a:p>
          <a:p>
            <a:r>
              <a:rPr lang="en-US" dirty="0"/>
              <a:t>Conclusion</a:t>
            </a:r>
          </a:p>
        </p:txBody>
      </p:sp>
    </p:spTree>
    <p:extLst>
      <p:ext uri="{BB962C8B-B14F-4D97-AF65-F5344CB8AC3E}">
        <p14:creationId xmlns:p14="http://schemas.microsoft.com/office/powerpoint/2010/main" val="344192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30789"/>
            <a:ext cx="1097280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  Private Support of Large Programs</a:t>
            </a:r>
            <a:endParaRPr kumimoji="0" lang="en-IN" sz="40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4" name="Picture 13" descr="translational 1.jpg">
            <a:extLst>
              <a:ext uri="{FF2B5EF4-FFF2-40B4-BE49-F238E27FC236}">
                <a16:creationId xmlns:a16="http://schemas.microsoft.com/office/drawing/2014/main" id="{CBFC538E-0C6E-4A12-81B2-CE06098B16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4409" y="1295400"/>
            <a:ext cx="2217361" cy="2119738"/>
          </a:xfrm>
          <a:prstGeom prst="rect">
            <a:avLst/>
          </a:prstGeom>
        </p:spPr>
      </p:pic>
      <p:pic>
        <p:nvPicPr>
          <p:cNvPr id="15" name="Picture 14">
            <a:extLst>
              <a:ext uri="{FF2B5EF4-FFF2-40B4-BE49-F238E27FC236}">
                <a16:creationId xmlns:a16="http://schemas.microsoft.com/office/drawing/2014/main" id="{A0FEC823-CCAB-445C-8F34-80A6A93E786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5236" y="4410608"/>
            <a:ext cx="2283692" cy="2032323"/>
          </a:xfrm>
          <a:prstGeom prst="rect">
            <a:avLst/>
          </a:prstGeom>
        </p:spPr>
      </p:pic>
      <p:pic>
        <p:nvPicPr>
          <p:cNvPr id="20" name="Picture 19">
            <a:extLst>
              <a:ext uri="{FF2B5EF4-FFF2-40B4-BE49-F238E27FC236}">
                <a16:creationId xmlns:a16="http://schemas.microsoft.com/office/drawing/2014/main" id="{DDD97CFC-0E6C-42BD-98AE-9C6BF0879499}"/>
              </a:ext>
            </a:extLst>
          </p:cNvPr>
          <p:cNvPicPr>
            <a:picLocks noChangeAspect="1"/>
          </p:cNvPicPr>
          <p:nvPr/>
        </p:nvPicPr>
        <p:blipFill>
          <a:blip r:embed="rId5"/>
          <a:stretch>
            <a:fillRect/>
          </a:stretch>
        </p:blipFill>
        <p:spPr>
          <a:xfrm>
            <a:off x="6714336" y="1600200"/>
            <a:ext cx="2272471" cy="1333500"/>
          </a:xfrm>
          <a:prstGeom prst="rect">
            <a:avLst/>
          </a:prstGeom>
        </p:spPr>
      </p:pic>
      <p:sp>
        <p:nvSpPr>
          <p:cNvPr id="21" name="Rectangle 20">
            <a:extLst>
              <a:ext uri="{FF2B5EF4-FFF2-40B4-BE49-F238E27FC236}">
                <a16:creationId xmlns:a16="http://schemas.microsoft.com/office/drawing/2014/main" id="{7E772FCA-AC84-4823-9C3F-9F0242C96A92}"/>
              </a:ext>
            </a:extLst>
          </p:cNvPr>
          <p:cNvSpPr/>
          <p:nvPr/>
        </p:nvSpPr>
        <p:spPr>
          <a:xfrm>
            <a:off x="6714343" y="3211731"/>
            <a:ext cx="1857433" cy="52322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DIVECHA CENTRE FOR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CLIMATE CHANGE </a:t>
            </a:r>
          </a:p>
        </p:txBody>
      </p:sp>
      <p:sp>
        <p:nvSpPr>
          <p:cNvPr id="22" name="TextBox 21">
            <a:extLst>
              <a:ext uri="{FF2B5EF4-FFF2-40B4-BE49-F238E27FC236}">
                <a16:creationId xmlns:a16="http://schemas.microsoft.com/office/drawing/2014/main" id="{85FE6F13-84C6-46EB-8DA7-2FF8EBB036D1}"/>
              </a:ext>
            </a:extLst>
          </p:cNvPr>
          <p:cNvSpPr txBox="1"/>
          <p:nvPr/>
        </p:nvSpPr>
        <p:spPr>
          <a:xfrm>
            <a:off x="8986796" y="1495961"/>
            <a:ext cx="2138404" cy="1477328"/>
          </a:xfrm>
          <a:prstGeom prst="rect">
            <a:avLst/>
          </a:prstGeom>
          <a:solidFill>
            <a:srgbClr val="DCE6F2"/>
          </a:solidFill>
        </p:spPr>
        <p:txBody>
          <a:bodyPr wrap="square" rtlCol="0" anchor="ctr"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4587"/>
                </a:solidFill>
                <a:effectLst/>
                <a:uLnTx/>
                <a:uFillTx/>
                <a:latin typeface="Calibri"/>
                <a:ea typeface="+mn-ea"/>
                <a:cs typeface="+mn-cs"/>
              </a:rPr>
              <a:t>US $3 million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EC5D20"/>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C5D20"/>
                </a:solidFill>
                <a:effectLst/>
                <a:uLnTx/>
                <a:uFillTx/>
                <a:latin typeface="Calibri"/>
                <a:ea typeface="+mn-ea"/>
                <a:cs typeface="+mn-cs"/>
              </a:rPr>
              <a:t>Mr. Arjun Divecha &amp;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C5D20"/>
                </a:solidFill>
                <a:effectLst/>
                <a:uLnTx/>
                <a:uFillTx/>
                <a:latin typeface="Calibri"/>
                <a:ea typeface="+mn-ea"/>
                <a:cs typeface="+mn-cs"/>
              </a:rPr>
              <a:t>The Grantham Foundation</a:t>
            </a:r>
          </a:p>
        </p:txBody>
      </p:sp>
      <p:sp>
        <p:nvSpPr>
          <p:cNvPr id="23" name="TextBox 22">
            <a:extLst>
              <a:ext uri="{FF2B5EF4-FFF2-40B4-BE49-F238E27FC236}">
                <a16:creationId xmlns:a16="http://schemas.microsoft.com/office/drawing/2014/main" id="{5B4405D8-8D21-4F71-B85E-0BC285B06CE4}"/>
              </a:ext>
            </a:extLst>
          </p:cNvPr>
          <p:cNvSpPr txBox="1"/>
          <p:nvPr/>
        </p:nvSpPr>
        <p:spPr>
          <a:xfrm>
            <a:off x="3107301" y="1398375"/>
            <a:ext cx="1513860" cy="1477328"/>
          </a:xfrm>
          <a:prstGeom prst="rect">
            <a:avLst/>
          </a:prstGeom>
          <a:solidFill>
            <a:schemeClr val="accent1">
              <a:lumMod val="20000"/>
              <a:lumOff val="80000"/>
            </a:schemeClr>
          </a:solidFill>
        </p:spPr>
        <p:txBody>
          <a:bodyPr wrap="square" rtlCol="0" anchor="ctr"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4587"/>
                </a:solidFill>
                <a:effectLst/>
                <a:uLnTx/>
                <a:uFillTx/>
                <a:latin typeface="Calibri"/>
                <a:ea typeface="+mn-ea"/>
                <a:cs typeface="+mn-cs"/>
              </a:rPr>
              <a:t>Rs. 115 crores over 10 years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14587"/>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C5D20"/>
                </a:solidFill>
                <a:effectLst/>
                <a:uLnTx/>
                <a:uFillTx/>
                <a:latin typeface="Calibri"/>
                <a:ea typeface="+mn-ea"/>
                <a:cs typeface="+mn-cs"/>
              </a:rPr>
              <a:t>Robert Bosch Foundation</a:t>
            </a:r>
            <a:endParaRPr kumimoji="0" lang="en-GB" sz="1800" b="1" i="0" u="none" strike="noStrike" kern="1200" cap="none" spc="0" normalizeH="0" baseline="0" noProof="0" dirty="0">
              <a:ln>
                <a:noFill/>
              </a:ln>
              <a:solidFill>
                <a:srgbClr val="EC5D20"/>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8DE2254B-BB50-43FE-B7D4-620400FE1C35}"/>
              </a:ext>
            </a:extLst>
          </p:cNvPr>
          <p:cNvSpPr txBox="1"/>
          <p:nvPr/>
        </p:nvSpPr>
        <p:spPr>
          <a:xfrm>
            <a:off x="9024491" y="4280358"/>
            <a:ext cx="2138404" cy="2031325"/>
          </a:xfrm>
          <a:prstGeom prst="rect">
            <a:avLst/>
          </a:prstGeom>
          <a:solidFill>
            <a:srgbClr val="DCE6F2"/>
          </a:solidFill>
        </p:spPr>
        <p:txBody>
          <a:bodyPr wrap="square" rtlCol="0" anchor="ctr"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4587"/>
                </a:solidFill>
                <a:effectLst/>
                <a:uLnTx/>
                <a:uFillTx/>
                <a:latin typeface="Calibri"/>
                <a:ea typeface="+mn-ea"/>
                <a:cs typeface="+mn-cs"/>
              </a:rPr>
              <a:t>Rs. 225 crores over 10 years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14587"/>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C5D20"/>
                </a:solidFill>
                <a:effectLst/>
                <a:uLnTx/>
                <a:uFillTx/>
                <a:latin typeface="Calibri"/>
                <a:ea typeface="+mn-ea"/>
                <a:cs typeface="+mn-cs"/>
              </a:rPr>
              <a:t>Mr. Kris and Mrs. Sudha Gopalakrishnan (Infosys)</a:t>
            </a:r>
          </a:p>
        </p:txBody>
      </p:sp>
      <p:sp>
        <p:nvSpPr>
          <p:cNvPr id="25" name="Rectangle 24">
            <a:extLst>
              <a:ext uri="{FF2B5EF4-FFF2-40B4-BE49-F238E27FC236}">
                <a16:creationId xmlns:a16="http://schemas.microsoft.com/office/drawing/2014/main" id="{D217FAF8-CBBC-4039-9A99-B2867F13D699}"/>
              </a:ext>
            </a:extLst>
          </p:cNvPr>
          <p:cNvSpPr/>
          <p:nvPr/>
        </p:nvSpPr>
        <p:spPr>
          <a:xfrm>
            <a:off x="762000" y="6091806"/>
            <a:ext cx="2909290" cy="30777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9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IMAGING the BRAIN</a:t>
            </a:r>
          </a:p>
        </p:txBody>
      </p:sp>
      <p:sp>
        <p:nvSpPr>
          <p:cNvPr id="26" name="TextBox 25">
            <a:extLst>
              <a:ext uri="{FF2B5EF4-FFF2-40B4-BE49-F238E27FC236}">
                <a16:creationId xmlns:a16="http://schemas.microsoft.com/office/drawing/2014/main" id="{162069DE-0070-4D8D-8ECD-C58E58304FE4}"/>
              </a:ext>
            </a:extLst>
          </p:cNvPr>
          <p:cNvSpPr txBox="1"/>
          <p:nvPr/>
        </p:nvSpPr>
        <p:spPr>
          <a:xfrm>
            <a:off x="3088928" y="4548163"/>
            <a:ext cx="1513860" cy="1477328"/>
          </a:xfrm>
          <a:prstGeom prst="rect">
            <a:avLst/>
          </a:prstGeom>
          <a:solidFill>
            <a:srgbClr val="DCE6F2"/>
          </a:solidFill>
        </p:spPr>
        <p:txBody>
          <a:bodyPr wrap="square" rtlCol="0" anchor="ctr"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4587"/>
                </a:solidFill>
                <a:effectLst/>
                <a:uLnTx/>
                <a:uFillTx/>
                <a:latin typeface="Calibri"/>
                <a:ea typeface="+mn-ea"/>
                <a:cs typeface="+mn-cs"/>
              </a:rPr>
              <a:t>Rs. 75 crores over 5 years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EC5D20"/>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C5D20"/>
                </a:solidFill>
                <a:effectLst/>
                <a:uLnTx/>
                <a:uFillTx/>
                <a:latin typeface="Calibri"/>
                <a:ea typeface="+mn-ea"/>
                <a:cs typeface="+mn-cs"/>
              </a:rPr>
              <a:t>Tata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C5D20"/>
                </a:solidFill>
                <a:effectLst/>
                <a:uLnTx/>
                <a:uFillTx/>
                <a:latin typeface="Calibri"/>
                <a:ea typeface="+mn-ea"/>
                <a:cs typeface="+mn-cs"/>
              </a:rPr>
              <a:t>Trusts</a:t>
            </a:r>
          </a:p>
        </p:txBody>
      </p:sp>
      <p:pic>
        <p:nvPicPr>
          <p:cNvPr id="27" name="Picture 26">
            <a:extLst>
              <a:ext uri="{FF2B5EF4-FFF2-40B4-BE49-F238E27FC236}">
                <a16:creationId xmlns:a16="http://schemas.microsoft.com/office/drawing/2014/main" id="{94FB23FE-B03D-46BC-923C-205B2FA2518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010400" y="4475040"/>
            <a:ext cx="1619423" cy="1770614"/>
          </a:xfrm>
          <a:prstGeom prst="rect">
            <a:avLst/>
          </a:prstGeom>
        </p:spPr>
      </p:pic>
      <p:pic>
        <p:nvPicPr>
          <p:cNvPr id="28" name="Picture 27" descr="translational 1.jpg">
            <a:extLst>
              <a:ext uri="{FF2B5EF4-FFF2-40B4-BE49-F238E27FC236}">
                <a16:creationId xmlns:a16="http://schemas.microsoft.com/office/drawing/2014/main" id="{AEE7972A-0D87-4D59-8D39-409D055C1D7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14400" y="3270125"/>
            <a:ext cx="2591263" cy="586211"/>
          </a:xfrm>
          <a:prstGeom prst="rect">
            <a:avLst/>
          </a:prstGeom>
        </p:spPr>
      </p:pic>
    </p:spTree>
    <p:extLst>
      <p:ext uri="{BB962C8B-B14F-4D97-AF65-F5344CB8AC3E}">
        <p14:creationId xmlns:p14="http://schemas.microsoft.com/office/powerpoint/2010/main" val="430944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1402673"/>
            <a:ext cx="2493963" cy="707886"/>
          </a:xfrm>
          <a:prstGeom prst="rect">
            <a:avLst/>
          </a:prstGeom>
          <a:noFill/>
        </p:spPr>
        <p:txBody>
          <a:bodyPr>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14587"/>
                </a:solidFill>
                <a:effectLst/>
                <a:uLnTx/>
                <a:uFillTx/>
                <a:latin typeface="Calibri"/>
                <a:ea typeface="+mn-ea"/>
                <a:cs typeface="+mn-cs"/>
              </a:rPr>
              <a:t>Web of Science Documents</a:t>
            </a:r>
          </a:p>
        </p:txBody>
      </p:sp>
      <p:sp>
        <p:nvSpPr>
          <p:cNvPr id="9" name="TextBox 8"/>
          <p:cNvSpPr txBox="1"/>
          <p:nvPr/>
        </p:nvSpPr>
        <p:spPr>
          <a:xfrm>
            <a:off x="2438400" y="2445472"/>
            <a:ext cx="1982787" cy="400110"/>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14587"/>
                </a:solidFill>
                <a:effectLst/>
                <a:uLnTx/>
                <a:uFillTx/>
                <a:latin typeface="Calibri"/>
                <a:ea typeface="+mn-ea"/>
                <a:cs typeface="+mn-cs"/>
              </a:rPr>
              <a:t>No. of Citations</a:t>
            </a:r>
          </a:p>
        </p:txBody>
      </p:sp>
      <p:sp>
        <p:nvSpPr>
          <p:cNvPr id="10" name="TextBox 9"/>
          <p:cNvSpPr txBox="1"/>
          <p:nvPr/>
        </p:nvSpPr>
        <p:spPr>
          <a:xfrm>
            <a:off x="2514600" y="5057742"/>
            <a:ext cx="3733800" cy="1015663"/>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EB4120"/>
                </a:solidFill>
                <a:effectLst/>
                <a:uLnTx/>
                <a:uFillTx/>
                <a:latin typeface="Calibri"/>
                <a:ea typeface="+mn-ea"/>
                <a:cs typeface="+mn-cs"/>
              </a:rPr>
              <a:t>PhDs graduated in 2017-18</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B4120"/>
                </a:solidFill>
                <a:effectLst/>
                <a:uLnTx/>
                <a:uFillTx/>
                <a:latin typeface="Calibri"/>
                <a:ea typeface="+mn-ea"/>
                <a:cs typeface="+mn-cs"/>
              </a:rPr>
              <a:t>Getting  close to </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B4120"/>
                </a:solidFill>
                <a:effectLst/>
                <a:uLnTx/>
                <a:uFillTx/>
                <a:latin typeface="Calibri"/>
                <a:ea typeface="+mn-ea"/>
                <a:cs typeface="+mn-cs"/>
              </a:rPr>
              <a:t>1 PhD/Faculty member per year</a:t>
            </a:r>
          </a:p>
        </p:txBody>
      </p:sp>
      <p:sp>
        <p:nvSpPr>
          <p:cNvPr id="3" name="TextBox 2"/>
          <p:cNvSpPr txBox="1"/>
          <p:nvPr/>
        </p:nvSpPr>
        <p:spPr>
          <a:xfrm>
            <a:off x="650731" y="1295400"/>
            <a:ext cx="1787669" cy="784830"/>
          </a:xfrm>
          <a:prstGeom prst="rect">
            <a:avLst/>
          </a:prstGeom>
          <a:noFill/>
        </p:spPr>
        <p:txBody>
          <a:bodyPr wrap="non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4500" b="0" i="0" u="none" strike="noStrike" kern="1200" cap="none" spc="0" normalizeH="0" baseline="0" noProof="0" dirty="0">
                <a:ln>
                  <a:noFill/>
                </a:ln>
                <a:solidFill>
                  <a:srgbClr val="EC5D20"/>
                </a:solidFill>
                <a:effectLst/>
                <a:uLnTx/>
                <a:uFillTx/>
                <a:latin typeface="Calibri"/>
                <a:ea typeface="+mn-ea"/>
                <a:cs typeface="+mn-cs"/>
              </a:rPr>
              <a:t>33,427</a:t>
            </a:r>
          </a:p>
        </p:txBody>
      </p:sp>
      <p:sp>
        <p:nvSpPr>
          <p:cNvPr id="11" name="TextBox 10"/>
          <p:cNvSpPr txBox="1"/>
          <p:nvPr/>
        </p:nvSpPr>
        <p:spPr>
          <a:xfrm>
            <a:off x="144459" y="2198384"/>
            <a:ext cx="2370141" cy="784830"/>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4500" b="0" i="0" u="none" strike="noStrike" kern="1200" cap="none" spc="0" normalizeH="0" baseline="0" noProof="0" dirty="0">
                <a:ln>
                  <a:noFill/>
                </a:ln>
                <a:solidFill>
                  <a:srgbClr val="EC5D20"/>
                </a:solidFill>
                <a:effectLst/>
                <a:uLnTx/>
                <a:uFillTx/>
                <a:latin typeface="Calibri"/>
                <a:ea typeface="+mn-ea"/>
                <a:cs typeface="+mn-cs"/>
              </a:rPr>
              <a:t>  573,853</a:t>
            </a:r>
          </a:p>
        </p:txBody>
      </p:sp>
      <p:sp>
        <p:nvSpPr>
          <p:cNvPr id="14" name="TextBox 13"/>
          <p:cNvSpPr txBox="1"/>
          <p:nvPr/>
        </p:nvSpPr>
        <p:spPr>
          <a:xfrm>
            <a:off x="1408186" y="4865382"/>
            <a:ext cx="1059906" cy="784830"/>
          </a:xfrm>
          <a:prstGeom prst="rect">
            <a:avLst/>
          </a:prstGeom>
          <a:noFill/>
        </p:spPr>
        <p:txBody>
          <a:bodyPr wrap="square">
            <a:spAutoFit/>
          </a:bodyPr>
          <a:lstStyle/>
          <a:p>
            <a:pPr marL="0" marR="0" lvl="0" indent="0" algn="r" defTabSz="914354" rtl="0" eaLnBrk="1" fontAlgn="auto" latinLnBrk="0" hangingPunct="1">
              <a:lnSpc>
                <a:spcPct val="100000"/>
              </a:lnSpc>
              <a:spcBef>
                <a:spcPts val="0"/>
              </a:spcBef>
              <a:spcAft>
                <a:spcPts val="0"/>
              </a:spcAft>
              <a:buClrTx/>
              <a:buSzTx/>
              <a:buFontTx/>
              <a:buNone/>
              <a:tabLst/>
              <a:defRPr/>
            </a:pPr>
            <a:r>
              <a:rPr kumimoji="0" lang="en-GB" sz="4500" b="0" i="0" u="none" strike="noStrike" kern="1200" cap="none" spc="0" normalizeH="0" baseline="0" noProof="0" dirty="0">
                <a:ln>
                  <a:noFill/>
                </a:ln>
                <a:solidFill>
                  <a:srgbClr val="EC5D20"/>
                </a:solidFill>
                <a:effectLst/>
                <a:uLnTx/>
                <a:uFillTx/>
                <a:latin typeface="Calibri"/>
                <a:ea typeface="+mn-ea"/>
                <a:cs typeface="+mn-cs"/>
              </a:rPr>
              <a:t>400</a:t>
            </a:r>
          </a:p>
        </p:txBody>
      </p:sp>
      <p:sp>
        <p:nvSpPr>
          <p:cNvPr id="48" name="Title 12"/>
          <p:cNvSpPr>
            <a:spLocks noGrp="1"/>
          </p:cNvSpPr>
          <p:nvPr>
            <p:ph type="title"/>
          </p:nvPr>
        </p:nvSpPr>
        <p:spPr>
          <a:xfrm>
            <a:off x="3" y="31753"/>
            <a:ext cx="9677397" cy="715963"/>
          </a:xfrm>
        </p:spPr>
        <p:txBody>
          <a:bodyPr rtlCol="0">
            <a:noAutofit/>
          </a:bodyPr>
          <a:lstStyle/>
          <a:p>
            <a:pPr algn="l">
              <a:defRPr/>
            </a:pPr>
            <a:r>
              <a:rPr lang="en-GB" spc="100" dirty="0">
                <a:cs typeface="Calibri"/>
              </a:rPr>
              <a:t>  IISc: Research Productivity</a:t>
            </a:r>
          </a:p>
        </p:txBody>
      </p:sp>
      <p:sp>
        <p:nvSpPr>
          <p:cNvPr id="46" name="TextBox 45"/>
          <p:cNvSpPr txBox="1"/>
          <p:nvPr/>
        </p:nvSpPr>
        <p:spPr>
          <a:xfrm>
            <a:off x="726931" y="3898325"/>
            <a:ext cx="1787669" cy="784830"/>
          </a:xfrm>
          <a:prstGeom prst="rect">
            <a:avLst/>
          </a:prstGeom>
          <a:noFill/>
        </p:spPr>
        <p:txBody>
          <a:bodyPr wrap="non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4500" b="0" i="0" u="none" strike="noStrike" kern="1200" cap="none" spc="0" normalizeH="0" baseline="0" noProof="0" dirty="0">
                <a:ln>
                  <a:noFill/>
                </a:ln>
                <a:solidFill>
                  <a:srgbClr val="EC5D20"/>
                </a:solidFill>
                <a:effectLst/>
                <a:uLnTx/>
                <a:uFillTx/>
                <a:latin typeface="Calibri"/>
                <a:ea typeface="+mn-ea"/>
                <a:cs typeface="+mn-cs"/>
              </a:rPr>
              <a:t>12,000</a:t>
            </a:r>
          </a:p>
        </p:txBody>
      </p:sp>
      <p:sp>
        <p:nvSpPr>
          <p:cNvPr id="49" name="TextBox 48"/>
          <p:cNvSpPr txBox="1"/>
          <p:nvPr/>
        </p:nvSpPr>
        <p:spPr>
          <a:xfrm>
            <a:off x="2480792" y="3827763"/>
            <a:ext cx="3251200" cy="1015663"/>
          </a:xfrm>
          <a:prstGeom prst="rect">
            <a:avLst/>
          </a:prstGeom>
          <a:noFill/>
        </p:spPr>
        <p:txBody>
          <a:bodyPr>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14587"/>
                </a:solidFill>
                <a:effectLst/>
                <a:uLnTx/>
                <a:uFillTx/>
                <a:latin typeface="Calibri"/>
                <a:ea typeface="+mn-ea"/>
                <a:cs typeface="+mn-cs"/>
              </a:rPr>
              <a:t>PUBLICATIONS in top </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14587"/>
                </a:solidFill>
                <a:effectLst/>
                <a:uLnTx/>
                <a:uFillTx/>
                <a:latin typeface="Calibri"/>
                <a:ea typeface="+mn-ea"/>
                <a:cs typeface="+mn-cs"/>
              </a:rPr>
              <a:t>journals and conferences </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EC5D20"/>
                </a:solidFill>
                <a:effectLst/>
                <a:uLnTx/>
                <a:uFillTx/>
                <a:latin typeface="Calibri"/>
                <a:ea typeface="+mn-ea"/>
                <a:cs typeface="+mn-cs"/>
              </a:rPr>
              <a:t>in the last 5 years</a:t>
            </a:r>
          </a:p>
        </p:txBody>
      </p:sp>
      <p:sp>
        <p:nvSpPr>
          <p:cNvPr id="19" name="TextBox 18">
            <a:extLst>
              <a:ext uri="{FF2B5EF4-FFF2-40B4-BE49-F238E27FC236}">
                <a16:creationId xmlns:a16="http://schemas.microsoft.com/office/drawing/2014/main" id="{D10897A1-3ACC-48AC-BEC7-E5E87BE2E87C}"/>
              </a:ext>
            </a:extLst>
          </p:cNvPr>
          <p:cNvSpPr txBox="1"/>
          <p:nvPr/>
        </p:nvSpPr>
        <p:spPr>
          <a:xfrm>
            <a:off x="2436812" y="3160832"/>
            <a:ext cx="1418755" cy="400110"/>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14587"/>
                </a:solidFill>
                <a:effectLst/>
                <a:uLnTx/>
                <a:uFillTx/>
                <a:latin typeface="Calibri"/>
                <a:ea typeface="+mn-ea"/>
                <a:cs typeface="+mn-cs"/>
              </a:rPr>
              <a:t>H-index</a:t>
            </a:r>
          </a:p>
        </p:txBody>
      </p:sp>
      <p:sp>
        <p:nvSpPr>
          <p:cNvPr id="21" name="TextBox 20">
            <a:extLst>
              <a:ext uri="{FF2B5EF4-FFF2-40B4-BE49-F238E27FC236}">
                <a16:creationId xmlns:a16="http://schemas.microsoft.com/office/drawing/2014/main" id="{74D2BE10-2823-417B-9BF4-73FA34D515AF}"/>
              </a:ext>
            </a:extLst>
          </p:cNvPr>
          <p:cNvSpPr txBox="1"/>
          <p:nvPr/>
        </p:nvSpPr>
        <p:spPr>
          <a:xfrm>
            <a:off x="1408186" y="2953730"/>
            <a:ext cx="1059906" cy="784830"/>
          </a:xfrm>
          <a:prstGeom prst="rect">
            <a:avLst/>
          </a:prstGeom>
          <a:noFill/>
        </p:spPr>
        <p:txBody>
          <a:bodyPr wrap="none">
            <a:spAutoFit/>
          </a:bodyPr>
          <a:lstStyle/>
          <a:p>
            <a:pPr marL="0" marR="0" lvl="0" indent="0" algn="r" defTabSz="914354" rtl="0" eaLnBrk="1" fontAlgn="auto" latinLnBrk="0" hangingPunct="1">
              <a:lnSpc>
                <a:spcPct val="100000"/>
              </a:lnSpc>
              <a:spcBef>
                <a:spcPts val="0"/>
              </a:spcBef>
              <a:spcAft>
                <a:spcPts val="0"/>
              </a:spcAft>
              <a:buClrTx/>
              <a:buSzTx/>
              <a:buFontTx/>
              <a:buNone/>
              <a:tabLst/>
              <a:defRPr/>
            </a:pPr>
            <a:r>
              <a:rPr kumimoji="0" lang="en-GB" sz="4500" b="0" i="0" u="none" strike="noStrike" kern="1200" cap="none" spc="0" normalizeH="0" baseline="0" noProof="0" dirty="0">
                <a:ln>
                  <a:noFill/>
                </a:ln>
                <a:solidFill>
                  <a:srgbClr val="EC5D20"/>
                </a:solidFill>
                <a:effectLst/>
                <a:uLnTx/>
                <a:uFillTx/>
                <a:latin typeface="Calibri"/>
                <a:ea typeface="+mn-ea"/>
                <a:cs typeface="+mn-cs"/>
              </a:rPr>
              <a:t>209</a:t>
            </a:r>
          </a:p>
        </p:txBody>
      </p:sp>
      <p:pic>
        <p:nvPicPr>
          <p:cNvPr id="22" name="Picture 21">
            <a:extLst>
              <a:ext uri="{FF2B5EF4-FFF2-40B4-BE49-F238E27FC236}">
                <a16:creationId xmlns:a16="http://schemas.microsoft.com/office/drawing/2014/main" id="{C0C50395-167B-4181-94CB-C9CA9CDC5C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10400" y="2133600"/>
            <a:ext cx="4637957" cy="2813069"/>
          </a:xfrm>
          <a:prstGeom prst="rect">
            <a:avLst/>
          </a:prstGeom>
        </p:spPr>
      </p:pic>
    </p:spTree>
    <p:extLst>
      <p:ext uri="{BB962C8B-B14F-4D97-AF65-F5344CB8AC3E}">
        <p14:creationId xmlns:p14="http://schemas.microsoft.com/office/powerpoint/2010/main" val="161248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3" grpId="0"/>
      <p:bldP spid="11" grpId="0"/>
      <p:bldP spid="14" grpId="0"/>
      <p:bldP spid="46" grpId="0"/>
      <p:bldP spid="49" grpId="0"/>
      <p:bldP spid="19"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80E5B48-E06F-48BA-8E08-8E7A65F6C994}"/>
              </a:ext>
            </a:extLst>
          </p:cNvPr>
          <p:cNvSpPr txBox="1"/>
          <p:nvPr/>
        </p:nvSpPr>
        <p:spPr>
          <a:xfrm>
            <a:off x="7620000" y="1303501"/>
            <a:ext cx="18466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itle 12">
            <a:extLst>
              <a:ext uri="{FF2B5EF4-FFF2-40B4-BE49-F238E27FC236}">
                <a16:creationId xmlns:a16="http://schemas.microsoft.com/office/drawing/2014/main" id="{A35FE730-0D0F-413D-8944-1F2010A7E777}"/>
              </a:ext>
            </a:extLst>
          </p:cNvPr>
          <p:cNvSpPr txBox="1">
            <a:spLocks/>
          </p:cNvSpPr>
          <p:nvPr/>
        </p:nvSpPr>
        <p:spPr>
          <a:xfrm>
            <a:off x="0" y="76200"/>
            <a:ext cx="5562600" cy="715961"/>
          </a:xfrm>
          <a:prstGeom prst="rect">
            <a:avLst/>
          </a:prstGeom>
        </p:spPr>
        <p:txBody>
          <a:bodyPr>
            <a:noAutofit/>
          </a:bodyPr>
          <a:lstStyle>
            <a:lvl1pPr algn="ctr" defTabSz="457200" rtl="0" eaLnBrk="1" latinLnBrk="0" hangingPunct="1">
              <a:spcBef>
                <a:spcPct val="0"/>
              </a:spcBef>
              <a:buNone/>
              <a:defRPr sz="3200" kern="1200">
                <a:solidFill>
                  <a:srgbClr val="FFFFFF"/>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100" normalizeH="0" baseline="0" noProof="0" dirty="0">
                <a:ln>
                  <a:noFill/>
                </a:ln>
                <a:solidFill>
                  <a:srgbClr val="FFFFFF"/>
                </a:solidFill>
                <a:effectLst/>
                <a:uLnTx/>
                <a:uFillTx/>
                <a:latin typeface="Calibri"/>
                <a:ea typeface="+mj-ea"/>
                <a:cs typeface="Calibri"/>
              </a:rPr>
              <a:t>  Role in Nation Building</a:t>
            </a:r>
          </a:p>
        </p:txBody>
      </p:sp>
      <p:pic>
        <p:nvPicPr>
          <p:cNvPr id="17" name="Picture 16">
            <a:extLst>
              <a:ext uri="{FF2B5EF4-FFF2-40B4-BE49-F238E27FC236}">
                <a16:creationId xmlns:a16="http://schemas.microsoft.com/office/drawing/2014/main" id="{5839425E-A59A-46A1-89FE-66BDC2534D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2785" y="1852136"/>
            <a:ext cx="1884819" cy="1157649"/>
          </a:xfrm>
          <a:prstGeom prst="rect">
            <a:avLst/>
          </a:prstGeom>
        </p:spPr>
      </p:pic>
      <p:sp>
        <p:nvSpPr>
          <p:cNvPr id="18" name="TextBox 17">
            <a:extLst>
              <a:ext uri="{FF2B5EF4-FFF2-40B4-BE49-F238E27FC236}">
                <a16:creationId xmlns:a16="http://schemas.microsoft.com/office/drawing/2014/main" id="{ABF266B6-4AAD-4BC7-A01B-1852413EE5F4}"/>
              </a:ext>
            </a:extLst>
          </p:cNvPr>
          <p:cNvSpPr txBox="1"/>
          <p:nvPr/>
        </p:nvSpPr>
        <p:spPr>
          <a:xfrm>
            <a:off x="2411016" y="1828800"/>
            <a:ext cx="3312368"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a:ea typeface="+mn-ea"/>
                <a:cs typeface="+mn-cs"/>
              </a:rPr>
              <a:t>Light Combat Aircraft</a:t>
            </a:r>
            <a:br>
              <a:rPr kumimoji="0" lang="en-IN" sz="1800" b="1" i="0" u="none" strike="noStrike" kern="1200" cap="none" spc="0" normalizeH="0" baseline="0" noProof="0" dirty="0">
                <a:ln>
                  <a:noFill/>
                </a:ln>
                <a:solidFill>
                  <a:prstClr val="black"/>
                </a:solidFill>
                <a:effectLst/>
                <a:uLnTx/>
                <a:uFillTx/>
                <a:latin typeface="Calibri"/>
                <a:ea typeface="+mn-ea"/>
                <a:cs typeface="+mn-cs"/>
              </a:rPr>
            </a:br>
            <a:r>
              <a:rPr kumimoji="0" lang="en-IN" sz="1800" b="0" i="0" u="none" strike="noStrike" kern="1200" cap="none" spc="0" normalizeH="0" baseline="0" noProof="0" dirty="0">
                <a:ln>
                  <a:noFill/>
                </a:ln>
                <a:solidFill>
                  <a:prstClr val="black"/>
                </a:solidFill>
                <a:effectLst/>
                <a:uLnTx/>
                <a:uFillTx/>
                <a:latin typeface="Calibri"/>
                <a:ea typeface="+mn-ea"/>
                <a:cs typeface="+mn-cs"/>
              </a:rPr>
              <a:t>Aerodynamics modelling, fibre-optic-sensors systems for SHM &amp; head-up display</a:t>
            </a:r>
            <a:endParaRPr kumimoji="0" lang="en-IN" sz="1800" b="1" i="0" u="none" strike="noStrike" kern="1200" cap="none" spc="0" normalizeH="0" baseline="0" noProof="0" dirty="0">
              <a:ln>
                <a:noFill/>
              </a:ln>
              <a:solidFill>
                <a:srgbClr val="EC5D20"/>
              </a:solidFill>
              <a:effectLst/>
              <a:uLnTx/>
              <a:uFillTx/>
              <a:latin typeface="Calibri"/>
              <a:ea typeface="+mn-ea"/>
              <a:cs typeface="+mn-cs"/>
            </a:endParaRPr>
          </a:p>
        </p:txBody>
      </p:sp>
      <p:pic>
        <p:nvPicPr>
          <p:cNvPr id="19" name="Picture 18">
            <a:extLst>
              <a:ext uri="{FF2B5EF4-FFF2-40B4-BE49-F238E27FC236}">
                <a16:creationId xmlns:a16="http://schemas.microsoft.com/office/drawing/2014/main" id="{4B428F10-43AB-4DE8-AEC6-77E7C6435A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2785" y="3433465"/>
            <a:ext cx="1872208" cy="1272865"/>
          </a:xfrm>
          <a:prstGeom prst="rect">
            <a:avLst/>
          </a:prstGeom>
        </p:spPr>
      </p:pic>
      <p:sp>
        <p:nvSpPr>
          <p:cNvPr id="20" name="Rectangle 19">
            <a:extLst>
              <a:ext uri="{FF2B5EF4-FFF2-40B4-BE49-F238E27FC236}">
                <a16:creationId xmlns:a16="http://schemas.microsoft.com/office/drawing/2014/main" id="{BDFFEE84-CAD7-4864-BF20-EAC6DBF903CC}"/>
              </a:ext>
            </a:extLst>
          </p:cNvPr>
          <p:cNvSpPr/>
          <p:nvPr/>
        </p:nvSpPr>
        <p:spPr>
          <a:xfrm>
            <a:off x="2438400" y="3457272"/>
            <a:ext cx="3429000" cy="1200329"/>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Missile Development Programme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Testing of hypersonic vehicle and missiles, and developing detector-cooler systems</a:t>
            </a:r>
          </a:p>
        </p:txBody>
      </p:sp>
      <p:sp>
        <p:nvSpPr>
          <p:cNvPr id="21" name="TextBox 20">
            <a:extLst>
              <a:ext uri="{FF2B5EF4-FFF2-40B4-BE49-F238E27FC236}">
                <a16:creationId xmlns:a16="http://schemas.microsoft.com/office/drawing/2014/main" id="{98ECAA65-C0EB-46F4-B372-D97EB855A99E}"/>
              </a:ext>
            </a:extLst>
          </p:cNvPr>
          <p:cNvSpPr txBox="1"/>
          <p:nvPr/>
        </p:nvSpPr>
        <p:spPr>
          <a:xfrm>
            <a:off x="22021" y="1066800"/>
            <a:ext cx="561346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IN" sz="2400" b="1" i="0" u="none" strike="noStrike" kern="1200" cap="none" spc="0" normalizeH="0" baseline="0" noProof="0" dirty="0">
                <a:ln>
                  <a:noFill/>
                </a:ln>
                <a:solidFill>
                  <a:srgbClr val="EC5D20"/>
                </a:solidFill>
                <a:effectLst/>
                <a:uLnTx/>
                <a:uFillTx/>
                <a:latin typeface="Calibri"/>
                <a:ea typeface="+mn-ea"/>
                <a:cs typeface="+mn-cs"/>
              </a:rPr>
              <a:t>Contributions to National Programs</a:t>
            </a:r>
          </a:p>
        </p:txBody>
      </p:sp>
      <p:sp>
        <p:nvSpPr>
          <p:cNvPr id="22" name="Rectangle 21">
            <a:extLst>
              <a:ext uri="{FF2B5EF4-FFF2-40B4-BE49-F238E27FC236}">
                <a16:creationId xmlns:a16="http://schemas.microsoft.com/office/drawing/2014/main" id="{8B1F727E-CEF2-4A48-8DB0-93F37F3C3F15}"/>
              </a:ext>
            </a:extLst>
          </p:cNvPr>
          <p:cNvSpPr/>
          <p:nvPr/>
        </p:nvSpPr>
        <p:spPr>
          <a:xfrm>
            <a:off x="2411016" y="5266958"/>
            <a:ext cx="3429000" cy="1200329"/>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Mars Orbiter Mission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Indigenous calibration and testing of pressure and level sensors for cryogenic engines</a:t>
            </a:r>
            <a:endParaRPr kumimoji="0" lang="en-US" sz="1800" b="1" i="0" u="none" strike="noStrike" kern="1200" cap="none" spc="0" normalizeH="0" baseline="0" noProof="0" dirty="0">
              <a:ln>
                <a:noFill/>
              </a:ln>
              <a:solidFill>
                <a:srgbClr val="FF6600"/>
              </a:solidFill>
              <a:effectLst/>
              <a:uLnTx/>
              <a:uFillTx/>
              <a:latin typeface="Calibri"/>
              <a:ea typeface="+mn-ea"/>
              <a:cs typeface="+mn-cs"/>
            </a:endParaRPr>
          </a:p>
        </p:txBody>
      </p:sp>
      <p:pic>
        <p:nvPicPr>
          <p:cNvPr id="23" name="Picture 22">
            <a:extLst>
              <a:ext uri="{FF2B5EF4-FFF2-40B4-BE49-F238E27FC236}">
                <a16:creationId xmlns:a16="http://schemas.microsoft.com/office/drawing/2014/main" id="{FEC2D424-39AE-4D70-A864-9633061FF79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2785" y="5266958"/>
            <a:ext cx="1872208" cy="1290707"/>
          </a:xfrm>
          <a:prstGeom prst="rect">
            <a:avLst/>
          </a:prstGeom>
        </p:spPr>
      </p:pic>
      <p:pic>
        <p:nvPicPr>
          <p:cNvPr id="25" name="Picture 24">
            <a:extLst>
              <a:ext uri="{FF2B5EF4-FFF2-40B4-BE49-F238E27FC236}">
                <a16:creationId xmlns:a16="http://schemas.microsoft.com/office/drawing/2014/main" id="{144CF085-7C06-4FBE-890D-06B83CD2F11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03157" y="1862549"/>
            <a:ext cx="1653334" cy="998095"/>
          </a:xfrm>
          <a:prstGeom prst="rect">
            <a:avLst/>
          </a:prstGeom>
        </p:spPr>
      </p:pic>
      <p:sp>
        <p:nvSpPr>
          <p:cNvPr id="26" name="TextBox 25">
            <a:extLst>
              <a:ext uri="{FF2B5EF4-FFF2-40B4-BE49-F238E27FC236}">
                <a16:creationId xmlns:a16="http://schemas.microsoft.com/office/drawing/2014/main" id="{CB3EE7B0-A747-4C25-9020-EA7E22CD243A}"/>
              </a:ext>
            </a:extLst>
          </p:cNvPr>
          <p:cNvSpPr txBox="1"/>
          <p:nvPr/>
        </p:nvSpPr>
        <p:spPr>
          <a:xfrm>
            <a:off x="7916805" y="1066800"/>
            <a:ext cx="347986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IN" sz="2400" b="1" i="0" u="none" strike="noStrike" kern="1200" cap="none" spc="0" normalizeH="0" baseline="0" noProof="0" dirty="0">
                <a:ln>
                  <a:noFill/>
                </a:ln>
                <a:solidFill>
                  <a:srgbClr val="EC5D20"/>
                </a:solidFill>
                <a:effectLst/>
                <a:uLnTx/>
                <a:uFillTx/>
                <a:latin typeface="Calibri"/>
                <a:ea typeface="+mn-ea"/>
                <a:cs typeface="+mn-cs"/>
              </a:rPr>
              <a:t>Building Institutions</a:t>
            </a:r>
          </a:p>
        </p:txBody>
      </p:sp>
      <p:grpSp>
        <p:nvGrpSpPr>
          <p:cNvPr id="27" name="Group 26">
            <a:extLst>
              <a:ext uri="{FF2B5EF4-FFF2-40B4-BE49-F238E27FC236}">
                <a16:creationId xmlns:a16="http://schemas.microsoft.com/office/drawing/2014/main" id="{80D1F248-60C5-4AB9-8B7E-F739C60F8A27}"/>
              </a:ext>
            </a:extLst>
          </p:cNvPr>
          <p:cNvGrpSpPr/>
          <p:nvPr/>
        </p:nvGrpSpPr>
        <p:grpSpPr>
          <a:xfrm>
            <a:off x="8240005" y="3128701"/>
            <a:ext cx="1200150" cy="1528900"/>
            <a:chOff x="6745830" y="2971800"/>
            <a:chExt cx="1200150" cy="1528900"/>
          </a:xfrm>
        </p:grpSpPr>
        <p:pic>
          <p:nvPicPr>
            <p:cNvPr id="34" name="Picture 33">
              <a:extLst>
                <a:ext uri="{FF2B5EF4-FFF2-40B4-BE49-F238E27FC236}">
                  <a16:creationId xmlns:a16="http://schemas.microsoft.com/office/drawing/2014/main" id="{331C21BF-6719-4C2F-8D7E-2FA01A2239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45830" y="2971800"/>
              <a:ext cx="1200150" cy="1194816"/>
            </a:xfrm>
            <a:prstGeom prst="rect">
              <a:avLst/>
            </a:prstGeom>
          </p:spPr>
        </p:pic>
        <p:sp>
          <p:nvSpPr>
            <p:cNvPr id="35" name="TextBox 34">
              <a:extLst>
                <a:ext uri="{FF2B5EF4-FFF2-40B4-BE49-F238E27FC236}">
                  <a16:creationId xmlns:a16="http://schemas.microsoft.com/office/drawing/2014/main" id="{6A83BFCE-6DFF-4EF7-800D-BEC9BC095BBA}"/>
                </a:ext>
              </a:extLst>
            </p:cNvPr>
            <p:cNvSpPr txBox="1"/>
            <p:nvPr/>
          </p:nvSpPr>
          <p:spPr>
            <a:xfrm>
              <a:off x="7030415" y="4131368"/>
              <a:ext cx="6206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a:ea typeface="+mn-ea"/>
                  <a:cs typeface="+mn-cs"/>
                </a:rPr>
                <a:t>CPRI</a:t>
              </a:r>
            </a:p>
          </p:txBody>
        </p:sp>
      </p:grpSp>
      <p:grpSp>
        <p:nvGrpSpPr>
          <p:cNvPr id="28" name="Group 27">
            <a:extLst>
              <a:ext uri="{FF2B5EF4-FFF2-40B4-BE49-F238E27FC236}">
                <a16:creationId xmlns:a16="http://schemas.microsoft.com/office/drawing/2014/main" id="{5B33510F-499A-40D5-8770-8AB951071026}"/>
              </a:ext>
            </a:extLst>
          </p:cNvPr>
          <p:cNvGrpSpPr/>
          <p:nvPr/>
        </p:nvGrpSpPr>
        <p:grpSpPr>
          <a:xfrm>
            <a:off x="7903157" y="4657601"/>
            <a:ext cx="1873847" cy="1411356"/>
            <a:chOff x="6573286" y="4648200"/>
            <a:chExt cx="1873847" cy="1411356"/>
          </a:xfrm>
        </p:grpSpPr>
        <p:pic>
          <p:nvPicPr>
            <p:cNvPr id="32" name="Picture 31">
              <a:extLst>
                <a:ext uri="{FF2B5EF4-FFF2-40B4-BE49-F238E27FC236}">
                  <a16:creationId xmlns:a16="http://schemas.microsoft.com/office/drawing/2014/main" id="{F7C97B7A-5B1F-4497-8D1A-7BF11861AB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73286" y="4648200"/>
              <a:ext cx="1873847" cy="1200329"/>
            </a:xfrm>
            <a:prstGeom prst="rect">
              <a:avLst/>
            </a:prstGeom>
          </p:spPr>
        </p:pic>
        <p:sp>
          <p:nvSpPr>
            <p:cNvPr id="33" name="TextBox 32">
              <a:extLst>
                <a:ext uri="{FF2B5EF4-FFF2-40B4-BE49-F238E27FC236}">
                  <a16:creationId xmlns:a16="http://schemas.microsoft.com/office/drawing/2014/main" id="{5D872CF5-A861-4204-81DF-0EB11896C4E9}"/>
                </a:ext>
              </a:extLst>
            </p:cNvPr>
            <p:cNvSpPr txBox="1"/>
            <p:nvPr/>
          </p:nvSpPr>
          <p:spPr>
            <a:xfrm>
              <a:off x="7092951" y="5690224"/>
              <a:ext cx="9140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a:ea typeface="+mn-ea"/>
                  <a:cs typeface="+mn-cs"/>
                </a:rPr>
                <a:t>JNCASR</a:t>
              </a:r>
            </a:p>
          </p:txBody>
        </p:sp>
      </p:grpSp>
      <p:pic>
        <p:nvPicPr>
          <p:cNvPr id="36" name="Picture 35">
            <a:extLst>
              <a:ext uri="{FF2B5EF4-FFF2-40B4-BE49-F238E27FC236}">
                <a16:creationId xmlns:a16="http://schemas.microsoft.com/office/drawing/2014/main" id="{8DD9FF3F-8A20-497E-82C2-343A399D1DC5}"/>
              </a:ext>
            </a:extLst>
          </p:cNvPr>
          <p:cNvPicPr>
            <a:picLocks noChangeAspect="1"/>
          </p:cNvPicPr>
          <p:nvPr/>
        </p:nvPicPr>
        <p:blipFill>
          <a:blip r:embed="rId9"/>
          <a:stretch>
            <a:fillRect/>
          </a:stretch>
        </p:blipFill>
        <p:spPr>
          <a:xfrm>
            <a:off x="10210800" y="3050613"/>
            <a:ext cx="1285715" cy="1285715"/>
          </a:xfrm>
          <a:prstGeom prst="rect">
            <a:avLst/>
          </a:prstGeom>
        </p:spPr>
      </p:pic>
      <p:sp>
        <p:nvSpPr>
          <p:cNvPr id="37" name="TextBox 36">
            <a:extLst>
              <a:ext uri="{FF2B5EF4-FFF2-40B4-BE49-F238E27FC236}">
                <a16:creationId xmlns:a16="http://schemas.microsoft.com/office/drawing/2014/main" id="{875BB268-8789-4A61-9F03-218D8B43172C}"/>
              </a:ext>
            </a:extLst>
          </p:cNvPr>
          <p:cNvSpPr txBox="1"/>
          <p:nvPr/>
        </p:nvSpPr>
        <p:spPr>
          <a:xfrm>
            <a:off x="10422801" y="4202668"/>
            <a:ext cx="8617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a:ea typeface="+mn-ea"/>
                <a:cs typeface="+mn-cs"/>
              </a:rPr>
              <a:t>IIT KGP</a:t>
            </a:r>
          </a:p>
        </p:txBody>
      </p:sp>
    </p:spTree>
    <p:extLst>
      <p:ext uri="{BB962C8B-B14F-4D97-AF65-F5344CB8AC3E}">
        <p14:creationId xmlns:p14="http://schemas.microsoft.com/office/powerpoint/2010/main" val="276697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nodePh="1">
                                  <p:stCondLst>
                                    <p:cond delay="0"/>
                                  </p:stCondLst>
                                  <p:endCondLst>
                                    <p:cond evt="begin" delay="0">
                                      <p:tn val="21"/>
                                    </p:cond>
                                  </p:end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20" grpId="0"/>
      <p:bldP spid="21" grpId="0"/>
      <p:bldP spid="22" grpId="0"/>
      <p:bldP spid="26"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25" y="88372"/>
            <a:ext cx="10569625" cy="597428"/>
          </a:xfrm>
        </p:spPr>
        <p:txBody>
          <a:bodyPr>
            <a:noAutofit/>
          </a:bodyPr>
          <a:lstStyle/>
          <a:p>
            <a:pPr algn="l"/>
            <a:r>
              <a:rPr lang="en-IN" b="1" dirty="0"/>
              <a:t>  National Capability Building (some examples) </a:t>
            </a:r>
          </a:p>
        </p:txBody>
      </p:sp>
      <p:pic>
        <p:nvPicPr>
          <p:cNvPr id="4" name="Content Placeholder 3"/>
          <p:cNvPicPr>
            <a:picLocks noGrp="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54677" y="897538"/>
            <a:ext cx="3048000" cy="2379061"/>
          </a:xfrm>
          <a:prstGeom prst="rect">
            <a:avLst/>
          </a:prstGeom>
          <a:noFill/>
        </p:spPr>
      </p:pic>
      <p:pic>
        <p:nvPicPr>
          <p:cNvPr id="3" name="Picture 2">
            <a:extLst>
              <a:ext uri="{FF2B5EF4-FFF2-40B4-BE49-F238E27FC236}">
                <a16:creationId xmlns:a16="http://schemas.microsoft.com/office/drawing/2014/main" id="{42C5AA80-379A-4BD3-AA4A-9F6E018FE39A}"/>
              </a:ext>
            </a:extLst>
          </p:cNvPr>
          <p:cNvPicPr>
            <a:picLocks noChangeAspect="1"/>
          </p:cNvPicPr>
          <p:nvPr/>
        </p:nvPicPr>
        <p:blipFill>
          <a:blip r:embed="rId4"/>
          <a:stretch>
            <a:fillRect/>
          </a:stretch>
        </p:blipFill>
        <p:spPr>
          <a:xfrm>
            <a:off x="8686800" y="897539"/>
            <a:ext cx="3412299" cy="2665355"/>
          </a:xfrm>
          <a:prstGeom prst="rect">
            <a:avLst/>
          </a:prstGeom>
        </p:spPr>
      </p:pic>
      <p:sp>
        <p:nvSpPr>
          <p:cNvPr id="13" name="Rounded Rectangle 20">
            <a:extLst>
              <a:ext uri="{FF2B5EF4-FFF2-40B4-BE49-F238E27FC236}">
                <a16:creationId xmlns:a16="http://schemas.microsoft.com/office/drawing/2014/main" id="{00E8FB52-FA3B-44E0-B1F4-C2E9BA9E53E7}"/>
              </a:ext>
            </a:extLst>
          </p:cNvPr>
          <p:cNvSpPr/>
          <p:nvPr/>
        </p:nvSpPr>
        <p:spPr>
          <a:xfrm>
            <a:off x="3429000" y="1262961"/>
            <a:ext cx="2133600" cy="1742561"/>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a:ea typeface="+mn-ea"/>
                <a:cs typeface="+mn-cs"/>
              </a:rPr>
              <a:t>Hypersonic Platform Technologies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a:ea typeface="+mn-ea"/>
                <a:cs typeface="+mn-cs"/>
              </a:rPr>
              <a:t>(with Brahmos Aerospace)</a:t>
            </a:r>
          </a:p>
        </p:txBody>
      </p:sp>
      <p:sp>
        <p:nvSpPr>
          <p:cNvPr id="14" name="Rounded Rectangle 20">
            <a:extLst>
              <a:ext uri="{FF2B5EF4-FFF2-40B4-BE49-F238E27FC236}">
                <a16:creationId xmlns:a16="http://schemas.microsoft.com/office/drawing/2014/main" id="{D5E57EE2-BFA8-4896-865E-08374D246CBB}"/>
              </a:ext>
            </a:extLst>
          </p:cNvPr>
          <p:cNvSpPr/>
          <p:nvPr/>
        </p:nvSpPr>
        <p:spPr>
          <a:xfrm>
            <a:off x="6400800" y="1310974"/>
            <a:ext cx="2205562" cy="1623884"/>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a:ea typeface="+mn-ea"/>
                <a:cs typeface="+mn-cs"/>
              </a:rPr>
              <a:t>Gallium Nitride process and devices</a:t>
            </a:r>
          </a:p>
        </p:txBody>
      </p:sp>
      <p:sp>
        <p:nvSpPr>
          <p:cNvPr id="17" name="Rounded Rectangle 20">
            <a:extLst>
              <a:ext uri="{FF2B5EF4-FFF2-40B4-BE49-F238E27FC236}">
                <a16:creationId xmlns:a16="http://schemas.microsoft.com/office/drawing/2014/main" id="{F1845469-9066-4D10-B3E8-32643BD0A952}"/>
              </a:ext>
            </a:extLst>
          </p:cNvPr>
          <p:cNvSpPr/>
          <p:nvPr/>
        </p:nvSpPr>
        <p:spPr>
          <a:xfrm>
            <a:off x="3374370" y="4343400"/>
            <a:ext cx="2112029" cy="1905000"/>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a:ea typeface="+mn-ea"/>
                <a:cs typeface="+mn-cs"/>
              </a:rPr>
              <a:t>Climate Change policy</a:t>
            </a:r>
          </a:p>
        </p:txBody>
      </p:sp>
      <p:sp>
        <p:nvSpPr>
          <p:cNvPr id="18" name="Rounded Rectangle 20">
            <a:extLst>
              <a:ext uri="{FF2B5EF4-FFF2-40B4-BE49-F238E27FC236}">
                <a16:creationId xmlns:a16="http://schemas.microsoft.com/office/drawing/2014/main" id="{B1789C3E-D29B-4F93-9EE1-7ECE1979CBF1}"/>
              </a:ext>
            </a:extLst>
          </p:cNvPr>
          <p:cNvSpPr/>
          <p:nvPr/>
        </p:nvSpPr>
        <p:spPr>
          <a:xfrm>
            <a:off x="6506198" y="4317045"/>
            <a:ext cx="2180602" cy="1855155"/>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a:ea typeface="+mn-ea"/>
                <a:cs typeface="+mn-cs"/>
              </a:rPr>
              <a:t>Basin-Scale Water Management</a:t>
            </a:r>
          </a:p>
        </p:txBody>
      </p:sp>
      <p:pic>
        <p:nvPicPr>
          <p:cNvPr id="6" name="Picture 5">
            <a:extLst>
              <a:ext uri="{FF2B5EF4-FFF2-40B4-BE49-F238E27FC236}">
                <a16:creationId xmlns:a16="http://schemas.microsoft.com/office/drawing/2014/main" id="{E9F5E6FD-5FF1-49EC-9269-78C79DB59238}"/>
              </a:ext>
            </a:extLst>
          </p:cNvPr>
          <p:cNvPicPr>
            <a:picLocks noChangeAspect="1"/>
          </p:cNvPicPr>
          <p:nvPr/>
        </p:nvPicPr>
        <p:blipFill>
          <a:blip r:embed="rId5"/>
          <a:stretch>
            <a:fillRect/>
          </a:stretch>
        </p:blipFill>
        <p:spPr>
          <a:xfrm>
            <a:off x="8817630" y="3904278"/>
            <a:ext cx="3082569" cy="2589584"/>
          </a:xfrm>
          <a:prstGeom prst="rect">
            <a:avLst/>
          </a:prstGeom>
        </p:spPr>
      </p:pic>
      <p:pic>
        <p:nvPicPr>
          <p:cNvPr id="8" name="Picture 7">
            <a:extLst>
              <a:ext uri="{FF2B5EF4-FFF2-40B4-BE49-F238E27FC236}">
                <a16:creationId xmlns:a16="http://schemas.microsoft.com/office/drawing/2014/main" id="{326883CC-07EC-4AA5-80FC-93AC70DDE3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8" y="4214983"/>
            <a:ext cx="3298170" cy="2262018"/>
          </a:xfrm>
          <a:prstGeom prst="rect">
            <a:avLst/>
          </a:prstGeom>
        </p:spPr>
      </p:pic>
    </p:spTree>
    <p:extLst>
      <p:ext uri="{BB962C8B-B14F-4D97-AF65-F5344CB8AC3E}">
        <p14:creationId xmlns:p14="http://schemas.microsoft.com/office/powerpoint/2010/main" val="230666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p:cNvSpPr txBox="1">
            <a:spLocks/>
          </p:cNvSpPr>
          <p:nvPr/>
        </p:nvSpPr>
        <p:spPr>
          <a:xfrm>
            <a:off x="2367968" y="-15274"/>
            <a:ext cx="7647630" cy="7159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rgbClr val="FFFFFF"/>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100" normalizeH="0" baseline="0" noProof="0" dirty="0">
                <a:ln>
                  <a:noFill/>
                </a:ln>
                <a:solidFill>
                  <a:prstClr val="black"/>
                </a:solidFill>
                <a:effectLst/>
                <a:uLnTx/>
                <a:uFillTx/>
                <a:latin typeface="Calibri"/>
                <a:ea typeface="+mj-ea"/>
                <a:cs typeface="Calibri"/>
              </a:rPr>
              <a:t>Faculty Awards &amp; Honours</a:t>
            </a:r>
          </a:p>
        </p:txBody>
      </p:sp>
      <p:pic>
        <p:nvPicPr>
          <p:cNvPr id="4" name="Content Placeholder 5"/>
          <p:cNvPicPr>
            <a:picLocks noGrp="1"/>
          </p:cNvPicPr>
          <p:nvPr>
            <p:ph idx="1"/>
          </p:nvPr>
        </p:nvPicPr>
        <p:blipFill rotWithShape="1">
          <a:blip r:embed="rId2" cstate="email">
            <a:clrChange>
              <a:clrFrom>
                <a:srgbClr val="0F1313"/>
              </a:clrFrom>
              <a:clrTo>
                <a:srgbClr val="0F1313">
                  <a:alpha val="0"/>
                </a:srgbClr>
              </a:clrTo>
            </a:clrChange>
            <a:extLst>
              <a:ext uri="{BEBA8EAE-BF5A-486C-A8C5-ECC9F3942E4B}">
                <a14:imgProps xmlns:a14="http://schemas.microsoft.com/office/drawing/2010/main">
                  <a14:imgLayer r:embed="rId3">
                    <a14:imgEffect>
                      <a14:backgroundRemoval t="0" b="100000" l="0" r="98105">
                        <a14:foregroundMark x1="6679" y1="47764" x2="6679" y2="47764"/>
                        <a14:foregroundMark x1="10469" y1="41134" x2="10469" y2="41134"/>
                        <a14:foregroundMark x1="10469" y1="81629" x2="10469" y2="81629"/>
                        <a14:foregroundMark x1="11913" y1="83706" x2="11913" y2="83706"/>
                        <a14:foregroundMark x1="8484" y1="75399" x2="8484" y2="75399"/>
                        <a14:foregroundMark x1="8664" y1="77636" x2="8664" y2="77636"/>
                        <a14:foregroundMark x1="14621" y1="33466" x2="14621" y2="33466"/>
                        <a14:foregroundMark x1="22112" y1="27236" x2="22112" y2="27236"/>
                        <a14:foregroundMark x1="13899" y1="35304" x2="13899" y2="35304"/>
                        <a14:foregroundMark x1="48556" y1="0" x2="48556" y2="0"/>
                        <a14:foregroundMark x1="61101" y1="14137" x2="61101" y2="14137"/>
                        <a14:foregroundMark x1="63809" y1="17332" x2="63809" y2="17332"/>
                        <a14:foregroundMark x1="69675" y1="19968" x2="69675" y2="19968"/>
                        <a14:foregroundMark x1="66787" y1="18610" x2="66787" y2="18610"/>
                        <a14:foregroundMark x1="84477" y1="33466" x2="84477" y2="33466"/>
                        <a14:foregroundMark x1="75632" y1="24441" x2="75632" y2="24441"/>
                        <a14:foregroundMark x1="77708" y1="25240" x2="77708" y2="25240"/>
                        <a14:foregroundMark x1="68141" y1="19010" x2="68141" y2="19010"/>
                        <a14:foregroundMark x1="96390" y1="67332" x2="96390" y2="67332"/>
                        <a14:foregroundMark x1="96570" y1="62540" x2="96570" y2="62540"/>
                      </a14:backgroundRemoval>
                    </a14:imgEffect>
                  </a14:imgLayer>
                </a14:imgProps>
              </a:ext>
              <a:ext uri="{28A0092B-C50C-407E-A947-70E740481C1C}">
                <a14:useLocalDpi xmlns:a14="http://schemas.microsoft.com/office/drawing/2010/main"/>
              </a:ext>
            </a:extLst>
          </a:blip>
          <a:srcRect/>
          <a:stretch/>
        </p:blipFill>
        <p:spPr>
          <a:xfrm>
            <a:off x="344207" y="1454117"/>
            <a:ext cx="1183550" cy="1116000"/>
          </a:xfrm>
        </p:spPr>
      </p:pic>
      <p:sp>
        <p:nvSpPr>
          <p:cNvPr id="10" name="Rectangle 9"/>
          <p:cNvSpPr/>
          <p:nvPr/>
        </p:nvSpPr>
        <p:spPr>
          <a:xfrm>
            <a:off x="581722" y="6103910"/>
            <a:ext cx="7250813"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EC5D20"/>
                </a:solidFill>
                <a:effectLst/>
                <a:uLnTx/>
                <a:uFillTx/>
                <a:latin typeface="Calibri"/>
                <a:ea typeface="+mn-ea"/>
                <a:cs typeface="+mn-cs"/>
              </a:rPr>
              <a:t>Highest Number of National and International Awards and Recognitions, and Research Publications for any Academic Institution in India</a:t>
            </a:r>
            <a:endParaRPr kumimoji="0" lang="en-US" sz="1800" b="0" i="1" u="none" strike="noStrike" kern="1200" cap="none" spc="0" normalizeH="0" baseline="0" noProof="0" dirty="0">
              <a:ln>
                <a:noFill/>
              </a:ln>
              <a:solidFill>
                <a:srgbClr val="EC5D20"/>
              </a:solidFill>
              <a:effectLst/>
              <a:uLnTx/>
              <a:uFillTx/>
              <a:latin typeface="Calibri"/>
              <a:ea typeface="+mn-ea"/>
              <a:cs typeface="+mn-cs"/>
            </a:endParaRPr>
          </a:p>
        </p:txBody>
      </p:sp>
      <p:pic>
        <p:nvPicPr>
          <p:cNvPr id="11" name="Picture 10"/>
          <p:cNvPicPr>
            <a:picLocks/>
          </p:cNvPicPr>
          <p:nvPr/>
        </p:nvPicPr>
        <p:blipFill>
          <a:blip r:embed="rId4" cstate="email">
            <a:extLst>
              <a:ext uri="{BEBA8EAE-BF5A-486C-A8C5-ECC9F3942E4B}">
                <a14:imgProps xmlns:a14="http://schemas.microsoft.com/office/drawing/2010/main">
                  <a14:imgLayer r:embed="rId5">
                    <a14:imgEffect>
                      <a14:backgroundRemoval t="1887" b="99057" l="9705" r="93249">
                        <a14:foregroundMark x1="13080" y1="52358" x2="13080" y2="52358"/>
                        <a14:foregroundMark x1="17300" y1="71226" x2="17300" y2="71226"/>
                        <a14:foregroundMark x1="27848" y1="86792" x2="27848" y2="86792"/>
                      </a14:backgroundRemoval>
                    </a14:imgEffect>
                  </a14:imgLayer>
                </a14:imgProps>
              </a:ext>
              <a:ext uri="{28A0092B-C50C-407E-A947-70E740481C1C}">
                <a14:useLocalDpi xmlns:a14="http://schemas.microsoft.com/office/drawing/2010/main"/>
              </a:ext>
            </a:extLst>
          </a:blip>
          <a:stretch>
            <a:fillRect/>
          </a:stretch>
        </p:blipFill>
        <p:spPr>
          <a:xfrm>
            <a:off x="6572536" y="1469308"/>
            <a:ext cx="1259999" cy="1116000"/>
          </a:xfrm>
          <a:prstGeom prst="rect">
            <a:avLst/>
          </a:prstGeom>
        </p:spPr>
      </p:pic>
      <p:sp>
        <p:nvSpPr>
          <p:cNvPr id="17" name="Rectangle 16"/>
          <p:cNvSpPr/>
          <p:nvPr/>
        </p:nvSpPr>
        <p:spPr>
          <a:xfrm>
            <a:off x="390251" y="3367857"/>
            <a:ext cx="7626333" cy="461665"/>
          </a:xfrm>
          <a:prstGeom prst="rect">
            <a:avLst/>
          </a:prstGeom>
          <a:solidFill>
            <a:srgbClr val="014587"/>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National Fellowships </a:t>
            </a:r>
            <a:r>
              <a:rPr kumimoji="0" lang="en-US" sz="2400" b="0" i="0" u="none" strike="noStrike" kern="1200" cap="none" spc="0" normalizeH="0" baseline="0" noProof="0" dirty="0">
                <a:ln>
                  <a:noFill/>
                </a:ln>
                <a:solidFill>
                  <a:prstClr val="white"/>
                </a:solidFill>
                <a:effectLst/>
                <a:uLnTx/>
                <a:uFillTx/>
                <a:latin typeface="Calibri"/>
                <a:ea typeface="+mn-ea"/>
                <a:cs typeface="+mn-cs"/>
              </a:rPr>
              <a:t>(among serving faculty)</a:t>
            </a:r>
          </a:p>
        </p:txBody>
      </p:sp>
      <p:sp>
        <p:nvSpPr>
          <p:cNvPr id="26" name="TextBox 25"/>
          <p:cNvSpPr txBox="1"/>
          <p:nvPr/>
        </p:nvSpPr>
        <p:spPr>
          <a:xfrm>
            <a:off x="178837" y="2682029"/>
            <a:ext cx="151429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Bharat </a:t>
            </a:r>
            <a:r>
              <a:rPr kumimoji="0" lang="en-US" sz="1400" b="1" i="0" u="none" strike="noStrike" kern="1200" cap="none" spc="0" normalizeH="0" baseline="0" noProof="0" dirty="0" err="1">
                <a:ln>
                  <a:noFill/>
                </a:ln>
                <a:solidFill>
                  <a:prstClr val="black"/>
                </a:solidFill>
                <a:effectLst/>
                <a:uLnTx/>
                <a:uFillTx/>
                <a:latin typeface="Calibri"/>
                <a:ea typeface="+mn-ea"/>
                <a:cs typeface="+mn-cs"/>
              </a:rPr>
              <a:t>Ratna</a:t>
            </a: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(2)</a:t>
            </a:r>
          </a:p>
        </p:txBody>
      </p:sp>
      <p:sp>
        <p:nvSpPr>
          <p:cNvPr id="30" name="TextBox 29"/>
          <p:cNvSpPr txBox="1"/>
          <p:nvPr/>
        </p:nvSpPr>
        <p:spPr>
          <a:xfrm>
            <a:off x="5008308" y="2673202"/>
            <a:ext cx="151429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Padma Shri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(18)</a:t>
            </a:r>
          </a:p>
        </p:txBody>
      </p:sp>
      <p:sp>
        <p:nvSpPr>
          <p:cNvPr id="31" name="TextBox 30"/>
          <p:cNvSpPr txBox="1"/>
          <p:nvPr/>
        </p:nvSpPr>
        <p:spPr>
          <a:xfrm>
            <a:off x="3381946" y="2683970"/>
            <a:ext cx="1713789"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Padma </a:t>
            </a:r>
            <a:r>
              <a:rPr kumimoji="0" lang="en-US" sz="1400" b="1" i="0" u="none" strike="noStrike" kern="1200" cap="none" spc="0" normalizeH="0" baseline="0" noProof="0" dirty="0" err="1">
                <a:ln>
                  <a:noFill/>
                </a:ln>
                <a:solidFill>
                  <a:prstClr val="black"/>
                </a:solidFill>
                <a:effectLst/>
                <a:uLnTx/>
                <a:uFillTx/>
                <a:latin typeface="Calibri"/>
                <a:ea typeface="+mn-ea"/>
                <a:cs typeface="+mn-cs"/>
              </a:rPr>
              <a:t>Bhushan</a:t>
            </a: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(14)</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TextBox 31"/>
          <p:cNvSpPr txBox="1"/>
          <p:nvPr/>
        </p:nvSpPr>
        <p:spPr>
          <a:xfrm>
            <a:off x="1667621" y="2694098"/>
            <a:ext cx="1851903"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Padma Vibhushan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(3)</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TextBox 32"/>
          <p:cNvSpPr txBox="1"/>
          <p:nvPr/>
        </p:nvSpPr>
        <p:spPr>
          <a:xfrm>
            <a:off x="6290499" y="2656763"/>
            <a:ext cx="201685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SS Bhatnagar Prize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(95)</a:t>
            </a:r>
          </a:p>
        </p:txBody>
      </p:sp>
      <p:pic>
        <p:nvPicPr>
          <p:cNvPr id="39" name="Picture 3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80263" y="1466392"/>
            <a:ext cx="1148001" cy="1116000"/>
          </a:xfrm>
          <a:prstGeom prst="rect">
            <a:avLst/>
          </a:prstGeom>
        </p:spPr>
      </p:pic>
      <p:pic>
        <p:nvPicPr>
          <p:cNvPr id="40" name="Picture 3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936259" y="1468321"/>
            <a:ext cx="1136383" cy="1116000"/>
          </a:xfrm>
          <a:prstGeom prst="rect">
            <a:avLst/>
          </a:prstGeom>
        </p:spPr>
      </p:pic>
      <p:pic>
        <p:nvPicPr>
          <p:cNvPr id="3" name="Picture 2"/>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519524" y="1446230"/>
            <a:ext cx="1136383" cy="1106078"/>
          </a:xfrm>
          <a:prstGeom prst="rect">
            <a:avLst/>
          </a:prstGeom>
        </p:spPr>
      </p:pic>
      <p:sp>
        <p:nvSpPr>
          <p:cNvPr id="37" name="Rectangle 36"/>
          <p:cNvSpPr/>
          <p:nvPr/>
        </p:nvSpPr>
        <p:spPr>
          <a:xfrm>
            <a:off x="390251" y="824409"/>
            <a:ext cx="7626333" cy="461665"/>
          </a:xfrm>
          <a:prstGeom prst="rect">
            <a:avLst/>
          </a:prstGeom>
          <a:solidFill>
            <a:srgbClr val="014587"/>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National Awards </a:t>
            </a:r>
            <a:r>
              <a:rPr kumimoji="0" lang="en-US" sz="2400" b="0" i="0" u="none" strike="noStrike" kern="1200" cap="none" spc="0" normalizeH="0" baseline="0" noProof="0" dirty="0">
                <a:ln>
                  <a:noFill/>
                </a:ln>
                <a:solidFill>
                  <a:prstClr val="white"/>
                </a:solidFill>
                <a:effectLst/>
                <a:uLnTx/>
                <a:uFillTx/>
                <a:latin typeface="Calibri"/>
                <a:ea typeface="+mn-ea"/>
                <a:cs typeface="+mn-cs"/>
              </a:rPr>
              <a:t>(cumulative, since founding)</a:t>
            </a:r>
          </a:p>
        </p:txBody>
      </p:sp>
      <p:pic>
        <p:nvPicPr>
          <p:cNvPr id="48" name="Picture 4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195755" y="4134410"/>
            <a:ext cx="863999" cy="863999"/>
          </a:xfrm>
          <a:prstGeom prst="rect">
            <a:avLst/>
          </a:prstGeom>
        </p:spPr>
      </p:pic>
      <p:pic>
        <p:nvPicPr>
          <p:cNvPr id="49" name="Picture 4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039589" y="4110279"/>
            <a:ext cx="863999" cy="863999"/>
          </a:xfrm>
          <a:prstGeom prst="rect">
            <a:avLst/>
          </a:prstGeom>
        </p:spPr>
      </p:pic>
      <p:pic>
        <p:nvPicPr>
          <p:cNvPr id="50" name="Picture 4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655714" y="4113046"/>
            <a:ext cx="863999" cy="863999"/>
          </a:xfrm>
          <a:prstGeom prst="rect">
            <a:avLst/>
          </a:prstGeom>
        </p:spPr>
      </p:pic>
      <p:pic>
        <p:nvPicPr>
          <p:cNvPr id="51" name="Picture 50"/>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327784" y="4090328"/>
            <a:ext cx="863999" cy="863999"/>
          </a:xfrm>
          <a:prstGeom prst="rect">
            <a:avLst/>
          </a:prstGeom>
        </p:spPr>
      </p:pic>
      <p:sp>
        <p:nvSpPr>
          <p:cNvPr id="52" name="TextBox 51"/>
          <p:cNvSpPr txBox="1"/>
          <p:nvPr/>
        </p:nvSpPr>
        <p:spPr>
          <a:xfrm>
            <a:off x="3277703" y="5129136"/>
            <a:ext cx="1620023"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Indian National Science Academy (91)</a:t>
            </a:r>
          </a:p>
        </p:txBody>
      </p:sp>
      <p:sp>
        <p:nvSpPr>
          <p:cNvPr id="53" name="TextBox 52"/>
          <p:cNvSpPr txBox="1"/>
          <p:nvPr/>
        </p:nvSpPr>
        <p:spPr>
          <a:xfrm>
            <a:off x="1796256" y="5153708"/>
            <a:ext cx="1620023"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Indian Academy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of Sciences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(102)</a:t>
            </a:r>
          </a:p>
        </p:txBody>
      </p:sp>
      <p:sp>
        <p:nvSpPr>
          <p:cNvPr id="54" name="TextBox 53"/>
          <p:cNvSpPr txBox="1"/>
          <p:nvPr/>
        </p:nvSpPr>
        <p:spPr>
          <a:xfrm>
            <a:off x="6616103" y="5190437"/>
            <a:ext cx="1620023"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Indian National Academy of Engineering (59)</a:t>
            </a:r>
          </a:p>
        </p:txBody>
      </p:sp>
      <p:sp>
        <p:nvSpPr>
          <p:cNvPr id="55" name="TextBox 54"/>
          <p:cNvSpPr txBox="1"/>
          <p:nvPr/>
        </p:nvSpPr>
        <p:spPr>
          <a:xfrm>
            <a:off x="5023962" y="5167713"/>
            <a:ext cx="1620023"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National Academy of Sciences, India (74)</a:t>
            </a:r>
          </a:p>
        </p:txBody>
      </p:sp>
      <p:sp>
        <p:nvSpPr>
          <p:cNvPr id="36" name="TextBox 35">
            <a:extLst>
              <a:ext uri="{FF2B5EF4-FFF2-40B4-BE49-F238E27FC236}">
                <a16:creationId xmlns:a16="http://schemas.microsoft.com/office/drawing/2014/main" id="{8690D0D8-33B6-4971-9D6A-CB20C9966111}"/>
              </a:ext>
            </a:extLst>
          </p:cNvPr>
          <p:cNvSpPr txBox="1"/>
          <p:nvPr/>
        </p:nvSpPr>
        <p:spPr>
          <a:xfrm>
            <a:off x="410270" y="4091561"/>
            <a:ext cx="1415000" cy="738664"/>
          </a:xfrm>
          <a:prstGeom prst="rect">
            <a:avLst/>
          </a:prstGeom>
          <a:solidFill>
            <a:schemeClr val="tx2">
              <a:lumMod val="20000"/>
              <a:lumOff val="80000"/>
            </a:schemeClr>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ysClr val="windowText" lastClr="000000"/>
                </a:solidFill>
                <a:effectLst/>
                <a:uLnTx/>
                <a:uFillTx/>
                <a:latin typeface="Calibri"/>
                <a:ea typeface="+mn-ea"/>
                <a:cs typeface="+mn-cs"/>
              </a:rPr>
              <a:t>Swarnajayanthi Fellowship Awards (31)</a:t>
            </a:r>
          </a:p>
        </p:txBody>
      </p:sp>
      <p:sp>
        <p:nvSpPr>
          <p:cNvPr id="44" name="TextBox 43">
            <a:extLst>
              <a:ext uri="{FF2B5EF4-FFF2-40B4-BE49-F238E27FC236}">
                <a16:creationId xmlns:a16="http://schemas.microsoft.com/office/drawing/2014/main" id="{6D33BB95-2E89-497D-B6D1-540670F46955}"/>
              </a:ext>
            </a:extLst>
          </p:cNvPr>
          <p:cNvSpPr txBox="1"/>
          <p:nvPr/>
        </p:nvSpPr>
        <p:spPr>
          <a:xfrm>
            <a:off x="410794" y="5129136"/>
            <a:ext cx="1414476" cy="738664"/>
          </a:xfrm>
          <a:prstGeom prst="rect">
            <a:avLst/>
          </a:prstGeom>
          <a:solidFill>
            <a:schemeClr val="tx2">
              <a:lumMod val="20000"/>
              <a:lumOff val="80000"/>
            </a:schemeClr>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ysClr val="windowText" lastClr="000000"/>
                </a:solidFill>
                <a:effectLst/>
                <a:uLnTx/>
                <a:uFillTx/>
                <a:latin typeface="Calibri"/>
                <a:ea typeface="+mn-ea"/>
                <a:cs typeface="+mn-cs"/>
              </a:rPr>
              <a:t>J. C. Bose National Fellows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ysClr val="windowText" lastClr="000000"/>
                </a:solidFill>
                <a:effectLst/>
                <a:uLnTx/>
                <a:uFillTx/>
                <a:latin typeface="Calibri"/>
                <a:ea typeface="+mn-ea"/>
                <a:cs typeface="+mn-cs"/>
              </a:rPr>
              <a:t>(68)</a:t>
            </a:r>
          </a:p>
        </p:txBody>
      </p:sp>
      <p:sp>
        <p:nvSpPr>
          <p:cNvPr id="27" name="Rectangle 26"/>
          <p:cNvSpPr/>
          <p:nvPr/>
        </p:nvSpPr>
        <p:spPr>
          <a:xfrm>
            <a:off x="8561696" y="824409"/>
            <a:ext cx="3339792" cy="461665"/>
          </a:xfrm>
          <a:prstGeom prst="rect">
            <a:avLst/>
          </a:prstGeom>
          <a:solidFill>
            <a:srgbClr val="014587"/>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International </a:t>
            </a:r>
            <a:r>
              <a:rPr kumimoji="0" lang="en-US" sz="2400" b="1" i="0" u="none" strike="noStrike" kern="1200" cap="none" spc="0" normalizeH="0" baseline="0" noProof="0" dirty="0" err="1">
                <a:ln>
                  <a:noFill/>
                </a:ln>
                <a:solidFill>
                  <a:prstClr val="white"/>
                </a:solidFill>
                <a:effectLst/>
                <a:uLnTx/>
                <a:uFillTx/>
                <a:latin typeface="Calibri"/>
                <a:ea typeface="+mn-ea"/>
                <a:cs typeface="+mn-cs"/>
              </a:rPr>
              <a:t>Honours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8" name="TextBox 37"/>
          <p:cNvSpPr txBox="1"/>
          <p:nvPr/>
        </p:nvSpPr>
        <p:spPr>
          <a:xfrm>
            <a:off x="9380822" y="2721526"/>
            <a:ext cx="36618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mn-cs"/>
              </a:rPr>
              <a:t>IEEE Fellows</a:t>
            </a:r>
          </a:p>
        </p:txBody>
      </p:sp>
      <p:sp>
        <p:nvSpPr>
          <p:cNvPr id="41" name="Oval 40"/>
          <p:cNvSpPr/>
          <p:nvPr/>
        </p:nvSpPr>
        <p:spPr>
          <a:xfrm>
            <a:off x="8463079" y="2621269"/>
            <a:ext cx="818912" cy="666492"/>
          </a:xfrm>
          <a:prstGeom prst="ellipse">
            <a:avLst/>
          </a:prstGeom>
          <a:solidFill>
            <a:srgbClr val="EC5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white"/>
                </a:solidFill>
                <a:effectLst/>
                <a:uLnTx/>
                <a:uFillTx/>
                <a:latin typeface="Calibri"/>
                <a:ea typeface="+mn-ea"/>
                <a:cs typeface="+mn-cs"/>
              </a:rPr>
              <a:t>9</a:t>
            </a:r>
          </a:p>
        </p:txBody>
      </p:sp>
      <p:sp>
        <p:nvSpPr>
          <p:cNvPr id="42" name="TextBox 41"/>
          <p:cNvSpPr txBox="1"/>
          <p:nvPr/>
        </p:nvSpPr>
        <p:spPr>
          <a:xfrm>
            <a:off x="9384653" y="3452192"/>
            <a:ext cx="26114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mn-cs"/>
              </a:rPr>
              <a:t>Fellows of The World Academy of Sciences</a:t>
            </a:r>
          </a:p>
        </p:txBody>
      </p:sp>
      <p:sp>
        <p:nvSpPr>
          <p:cNvPr id="43" name="Oval 42"/>
          <p:cNvSpPr/>
          <p:nvPr/>
        </p:nvSpPr>
        <p:spPr>
          <a:xfrm>
            <a:off x="8474087" y="3472889"/>
            <a:ext cx="818912" cy="666492"/>
          </a:xfrm>
          <a:prstGeom prst="ellipse">
            <a:avLst/>
          </a:prstGeom>
          <a:solidFill>
            <a:srgbClr val="EC5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white"/>
                </a:solidFill>
                <a:effectLst/>
                <a:uLnTx/>
                <a:uFillTx/>
                <a:latin typeface="Calibri"/>
                <a:ea typeface="+mn-ea"/>
                <a:cs typeface="+mn-cs"/>
              </a:rPr>
              <a:t>30</a:t>
            </a:r>
          </a:p>
        </p:txBody>
      </p:sp>
      <p:sp>
        <p:nvSpPr>
          <p:cNvPr id="45" name="TextBox 44"/>
          <p:cNvSpPr txBox="1"/>
          <p:nvPr/>
        </p:nvSpPr>
        <p:spPr>
          <a:xfrm>
            <a:off x="9380822" y="1898444"/>
            <a:ext cx="36618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mn-cs"/>
              </a:rPr>
              <a:t>Infosys Prize Winners</a:t>
            </a:r>
          </a:p>
        </p:txBody>
      </p:sp>
      <p:sp>
        <p:nvSpPr>
          <p:cNvPr id="46" name="Oval 45"/>
          <p:cNvSpPr/>
          <p:nvPr/>
        </p:nvSpPr>
        <p:spPr>
          <a:xfrm>
            <a:off x="8451670" y="1778305"/>
            <a:ext cx="818912" cy="666492"/>
          </a:xfrm>
          <a:prstGeom prst="ellipse">
            <a:avLst/>
          </a:prstGeom>
          <a:solidFill>
            <a:srgbClr val="EC5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white"/>
                </a:solidFill>
                <a:effectLst/>
                <a:uLnTx/>
                <a:uFillTx/>
                <a:latin typeface="Calibri"/>
                <a:ea typeface="+mn-ea"/>
                <a:cs typeface="+mn-cs"/>
              </a:rPr>
              <a:t>5</a:t>
            </a:r>
          </a:p>
        </p:txBody>
      </p:sp>
      <p:sp>
        <p:nvSpPr>
          <p:cNvPr id="2" name="Rectangle 1"/>
          <p:cNvSpPr/>
          <p:nvPr/>
        </p:nvSpPr>
        <p:spPr>
          <a:xfrm>
            <a:off x="9007090" y="1338001"/>
            <a:ext cx="2449004"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(among serving faculty) </a:t>
            </a:r>
          </a:p>
        </p:txBody>
      </p:sp>
      <p:sp>
        <p:nvSpPr>
          <p:cNvPr id="34" name="Oval 33"/>
          <p:cNvSpPr/>
          <p:nvPr/>
        </p:nvSpPr>
        <p:spPr>
          <a:xfrm>
            <a:off x="8474087" y="4386825"/>
            <a:ext cx="818912" cy="666492"/>
          </a:xfrm>
          <a:prstGeom prst="ellipse">
            <a:avLst/>
          </a:prstGeom>
          <a:solidFill>
            <a:srgbClr val="EC5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white"/>
                </a:solidFill>
                <a:effectLst/>
                <a:uLnTx/>
                <a:uFillTx/>
                <a:latin typeface="Calibri"/>
                <a:ea typeface="+mn-ea"/>
                <a:cs typeface="+mn-cs"/>
              </a:rPr>
              <a:t>6</a:t>
            </a:r>
          </a:p>
        </p:txBody>
      </p:sp>
      <p:sp>
        <p:nvSpPr>
          <p:cNvPr id="47" name="TextBox 46"/>
          <p:cNvSpPr txBox="1"/>
          <p:nvPr/>
        </p:nvSpPr>
        <p:spPr>
          <a:xfrm>
            <a:off x="9384653" y="4345431"/>
            <a:ext cx="26114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mn-cs"/>
              </a:rPr>
              <a:t>Editors-in-chief of international journals</a:t>
            </a:r>
          </a:p>
        </p:txBody>
      </p:sp>
      <p:sp>
        <p:nvSpPr>
          <p:cNvPr id="57" name="Oval 56"/>
          <p:cNvSpPr/>
          <p:nvPr/>
        </p:nvSpPr>
        <p:spPr>
          <a:xfrm>
            <a:off x="8474087" y="5319363"/>
            <a:ext cx="818912" cy="666492"/>
          </a:xfrm>
          <a:prstGeom prst="ellipse">
            <a:avLst/>
          </a:prstGeom>
          <a:solidFill>
            <a:srgbClr val="EC5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white"/>
                </a:solidFill>
                <a:effectLst/>
                <a:uLnTx/>
                <a:uFillTx/>
                <a:latin typeface="Calibri"/>
                <a:ea typeface="+mn-ea"/>
                <a:cs typeface="+mn-cs"/>
              </a:rPr>
              <a:t>217</a:t>
            </a:r>
          </a:p>
        </p:txBody>
      </p:sp>
      <p:sp>
        <p:nvSpPr>
          <p:cNvPr id="56" name="TextBox 55"/>
          <p:cNvSpPr txBox="1"/>
          <p:nvPr/>
        </p:nvSpPr>
        <p:spPr>
          <a:xfrm>
            <a:off x="9408104" y="5243540"/>
            <a:ext cx="2783896"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mn-cs"/>
              </a:rPr>
              <a:t>Editors of international journals</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pt-BR" sz="1600" b="0" i="0" u="none" strike="noStrike" kern="1200" cap="none" spc="0" normalizeH="0" baseline="0" noProof="0" dirty="0">
                <a:ln>
                  <a:noFill/>
                </a:ln>
                <a:solidFill>
                  <a:prstClr val="black"/>
                </a:solidFill>
                <a:effectLst/>
                <a:uLnTx/>
                <a:uFillTx/>
                <a:latin typeface="Calibri" panose="020F0502020204030204"/>
                <a:ea typeface="+mn-ea"/>
                <a:cs typeface="+mn-cs"/>
              </a:rPr>
              <a:t> ACM, </a:t>
            </a:r>
            <a:r>
              <a:rPr kumimoji="0" lang="pt-BR" sz="1600" b="1" i="0" u="none" strike="noStrike" kern="1200" cap="none" spc="0" normalizeH="0" baseline="0" noProof="0" dirty="0">
                <a:ln>
                  <a:noFill/>
                </a:ln>
                <a:solidFill>
                  <a:prstClr val="black"/>
                </a:solidFill>
                <a:effectLst/>
                <a:uLnTx/>
                <a:uFillTx/>
                <a:latin typeface="Calibri" panose="020F0502020204030204"/>
                <a:ea typeface="+mn-ea"/>
                <a:cs typeface="+mn-cs"/>
              </a:rPr>
              <a:t>6</a:t>
            </a:r>
            <a:r>
              <a:rPr kumimoji="0" lang="pt-BR" sz="1600" b="0" i="0" u="none" strike="noStrike" kern="1200" cap="none" spc="0" normalizeH="0" baseline="0" noProof="0" dirty="0">
                <a:ln>
                  <a:noFill/>
                </a:ln>
                <a:solidFill>
                  <a:prstClr val="black"/>
                </a:solidFill>
                <a:effectLst/>
                <a:uLnTx/>
                <a:uFillTx/>
                <a:latin typeface="Calibri" panose="020F0502020204030204"/>
                <a:ea typeface="+mn-ea"/>
                <a:cs typeface="+mn-cs"/>
              </a:rPr>
              <a:t> ACS, </a:t>
            </a:r>
            <a:r>
              <a:rPr kumimoji="0" lang="pt-BR" sz="1600" b="1" i="0" u="none" strike="noStrike" kern="1200" cap="none" spc="0" normalizeH="0" baseline="0" noProof="0" dirty="0">
                <a:ln>
                  <a:noFill/>
                </a:ln>
                <a:solidFill>
                  <a:prstClr val="black"/>
                </a:solidFill>
                <a:effectLst/>
                <a:uLnTx/>
                <a:uFillTx/>
                <a:latin typeface="Calibri" panose="020F0502020204030204"/>
                <a:ea typeface="+mn-ea"/>
                <a:cs typeface="+mn-cs"/>
              </a:rPr>
              <a:t>4</a:t>
            </a:r>
            <a:r>
              <a:rPr kumimoji="0" lang="pt-BR" sz="1600" b="0" i="0" u="none" strike="noStrike" kern="1200" cap="none" spc="0" normalizeH="0" baseline="0" noProof="0" dirty="0">
                <a:ln>
                  <a:noFill/>
                </a:ln>
                <a:solidFill>
                  <a:prstClr val="black"/>
                </a:solidFill>
                <a:effectLst/>
                <a:uLnTx/>
                <a:uFillTx/>
                <a:latin typeface="Calibri" panose="020F0502020204030204"/>
                <a:ea typeface="+mn-ea"/>
                <a:cs typeface="+mn-cs"/>
              </a:rPr>
              <a:t> ASME, </a:t>
            </a:r>
            <a:r>
              <a:rPr kumimoji="0" lang="pt-BR" sz="1600" b="1" i="0" u="none" strike="noStrike" kern="1200" cap="none" spc="0" normalizeH="0" baseline="0" noProof="0" dirty="0">
                <a:ln>
                  <a:noFill/>
                </a:ln>
                <a:solidFill>
                  <a:prstClr val="black"/>
                </a:solidFill>
                <a:effectLst/>
                <a:uLnTx/>
                <a:uFillTx/>
                <a:latin typeface="Calibri" panose="020F0502020204030204"/>
                <a:ea typeface="+mn-ea"/>
                <a:cs typeface="+mn-cs"/>
              </a:rPr>
              <a:t>17</a:t>
            </a:r>
            <a:r>
              <a:rPr kumimoji="0" lang="pt-BR" sz="1600" b="0" i="0" u="none" strike="noStrike" kern="1200" cap="none" spc="0" normalizeH="0" baseline="0" noProof="0" dirty="0">
                <a:ln>
                  <a:noFill/>
                </a:ln>
                <a:solidFill>
                  <a:prstClr val="black"/>
                </a:solidFill>
                <a:effectLst/>
                <a:uLnTx/>
                <a:uFillTx/>
                <a:latin typeface="Calibri" panose="020F0502020204030204"/>
                <a:ea typeface="+mn-ea"/>
                <a:cs typeface="+mn-cs"/>
              </a:rPr>
              <a:t> IEEE, </a:t>
            </a:r>
            <a:r>
              <a:rPr kumimoji="0" lang="pt-BR" sz="1600" b="1" i="0" u="none" strike="noStrike" kern="1200" cap="none" spc="0" normalizeH="0" baseline="0" noProof="0" dirty="0">
                <a:ln>
                  <a:noFill/>
                </a:ln>
                <a:solidFill>
                  <a:prstClr val="black"/>
                </a:solidFill>
                <a:effectLst/>
                <a:uLnTx/>
                <a:uFillTx/>
                <a:latin typeface="Calibri" panose="020F0502020204030204"/>
                <a:ea typeface="+mn-ea"/>
                <a:cs typeface="+mn-cs"/>
              </a:rPr>
              <a:t>9</a:t>
            </a:r>
            <a:r>
              <a:rPr kumimoji="0" lang="pt-BR" sz="1600" b="0" i="0" u="none" strike="noStrike" kern="1200" cap="none" spc="0" normalizeH="0" baseline="0" noProof="0" dirty="0">
                <a:ln>
                  <a:noFill/>
                </a:ln>
                <a:solidFill>
                  <a:prstClr val="black"/>
                </a:solidFill>
                <a:effectLst/>
                <a:uLnTx/>
                <a:uFillTx/>
                <a:latin typeface="Calibri" panose="020F0502020204030204"/>
                <a:ea typeface="+mn-ea"/>
                <a:cs typeface="+mn-cs"/>
              </a:rPr>
              <a:t> IOP, </a:t>
            </a:r>
            <a:r>
              <a:rPr kumimoji="0" lang="pt-BR" sz="1600" b="1" i="0" u="none" strike="noStrike" kern="1200" cap="none" spc="0" normalizeH="0" baseline="0" noProof="0" dirty="0">
                <a:ln>
                  <a:noFill/>
                </a:ln>
                <a:solidFill>
                  <a:prstClr val="black"/>
                </a:solidFill>
                <a:effectLst/>
                <a:uLnTx/>
                <a:uFillTx/>
                <a:latin typeface="Calibri" panose="020F0502020204030204"/>
                <a:ea typeface="+mn-ea"/>
                <a:cs typeface="+mn-cs"/>
              </a:rPr>
              <a:t>17</a:t>
            </a:r>
            <a:r>
              <a:rPr kumimoji="0" lang="pt-BR" sz="1600" b="0" i="0" u="none" strike="noStrike" kern="1200" cap="none" spc="0" normalizeH="0" baseline="0" noProof="0" dirty="0">
                <a:ln>
                  <a:noFill/>
                </a:ln>
                <a:solidFill>
                  <a:prstClr val="black"/>
                </a:solidFill>
                <a:effectLst/>
                <a:uLnTx/>
                <a:uFillTx/>
                <a:latin typeface="Calibri" panose="020F0502020204030204"/>
                <a:ea typeface="+mn-ea"/>
                <a:cs typeface="+mn-cs"/>
              </a:rPr>
              <a:t> Nature, </a:t>
            </a:r>
            <a:r>
              <a:rPr kumimoji="0" lang="pt-BR" sz="1600" b="1" i="0" u="none" strike="noStrike" kern="1200" cap="none" spc="0" normalizeH="0" baseline="0" noProof="0" dirty="0">
                <a:ln>
                  <a:noFill/>
                </a:ln>
                <a:solidFill>
                  <a:prstClr val="black"/>
                </a:solidFill>
                <a:effectLst/>
                <a:uLnTx/>
                <a:uFillTx/>
                <a:latin typeface="Calibri" panose="020F0502020204030204"/>
                <a:ea typeface="+mn-ea"/>
                <a:cs typeface="+mn-cs"/>
              </a:rPr>
              <a:t>4</a:t>
            </a:r>
            <a:r>
              <a:rPr kumimoji="0" lang="pt-BR" sz="1600" b="0" i="0" u="none" strike="noStrike" kern="1200" cap="none" spc="0" normalizeH="0" baseline="0" noProof="0" dirty="0">
                <a:ln>
                  <a:noFill/>
                </a:ln>
                <a:solidFill>
                  <a:prstClr val="black"/>
                </a:solidFill>
                <a:effectLst/>
                <a:uLnTx/>
                <a:uFillTx/>
                <a:latin typeface="Calibri" panose="020F0502020204030204"/>
                <a:ea typeface="+mn-ea"/>
                <a:cs typeface="+mn-cs"/>
              </a:rPr>
              <a:t> PLOS, </a:t>
            </a:r>
            <a:r>
              <a:rPr kumimoji="0" lang="pt-BR" sz="1600" b="1" i="0" u="none" strike="noStrike" kern="1200" cap="none" spc="0" normalizeH="0" baseline="0" noProof="0" dirty="0">
                <a:ln>
                  <a:noFill/>
                </a:ln>
                <a:solidFill>
                  <a:prstClr val="black"/>
                </a:solidFill>
                <a:effectLst/>
                <a:uLnTx/>
                <a:uFillTx/>
                <a:latin typeface="Calibri" panose="020F0502020204030204"/>
                <a:ea typeface="+mn-ea"/>
                <a:cs typeface="+mn-cs"/>
              </a:rPr>
              <a:t>5</a:t>
            </a:r>
            <a:r>
              <a:rPr kumimoji="0" lang="pt-BR" sz="1600" b="0" i="0" u="none" strike="noStrike" kern="1200" cap="none" spc="0" normalizeH="0" baseline="0" noProof="0" dirty="0">
                <a:ln>
                  <a:noFill/>
                </a:ln>
                <a:solidFill>
                  <a:prstClr val="black"/>
                </a:solidFill>
                <a:effectLst/>
                <a:uLnTx/>
                <a:uFillTx/>
                <a:latin typeface="Calibri" panose="020F0502020204030204"/>
                <a:ea typeface="+mn-ea"/>
                <a:cs typeface="+mn-cs"/>
              </a:rPr>
              <a:t> RSC</a:t>
            </a: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616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animBg="1"/>
      <p:bldP spid="26" grpId="0"/>
      <p:bldP spid="30" grpId="0"/>
      <p:bldP spid="31" grpId="0"/>
      <p:bldP spid="32" grpId="0"/>
      <p:bldP spid="33" grpId="0"/>
      <p:bldP spid="37" grpId="0" animBg="1"/>
      <p:bldP spid="52" grpId="0"/>
      <p:bldP spid="53" grpId="0"/>
      <p:bldP spid="54" grpId="0"/>
      <p:bldP spid="55" grpId="0"/>
      <p:bldP spid="36" grpId="0" animBg="1"/>
      <p:bldP spid="44" grpId="0" animBg="1"/>
      <p:bldP spid="27" grpId="0" animBg="1"/>
      <p:bldP spid="38" grpId="0"/>
      <p:bldP spid="41" grpId="0" animBg="1"/>
      <p:bldP spid="42" grpId="0"/>
      <p:bldP spid="43" grpId="0" animBg="1"/>
      <p:bldP spid="45" grpId="0"/>
      <p:bldP spid="46" grpId="0" animBg="1"/>
      <p:bldP spid="2" grpId="0"/>
      <p:bldP spid="34" grpId="0" animBg="1"/>
      <p:bldP spid="47" grpId="0"/>
      <p:bldP spid="57" grpId="0" animBg="1"/>
      <p:bldP spid="5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9F55C-FE0A-457B-BB98-455A549B3467}"/>
              </a:ext>
            </a:extLst>
          </p:cNvPr>
          <p:cNvSpPr>
            <a:spLocks noGrp="1"/>
          </p:cNvSpPr>
          <p:nvPr>
            <p:ph type="title"/>
          </p:nvPr>
        </p:nvSpPr>
        <p:spPr>
          <a:xfrm>
            <a:off x="533400" y="2713038"/>
            <a:ext cx="11353800" cy="792162"/>
          </a:xfrm>
        </p:spPr>
        <p:txBody>
          <a:bodyPr>
            <a:noAutofit/>
          </a:bodyPr>
          <a:lstStyle/>
          <a:p>
            <a:r>
              <a:rPr lang="en-US" dirty="0"/>
              <a:t>IISc: Strengths, uniqueness, best practices </a:t>
            </a:r>
          </a:p>
        </p:txBody>
      </p:sp>
    </p:spTree>
    <p:extLst>
      <p:ext uri="{BB962C8B-B14F-4D97-AF65-F5344CB8AC3E}">
        <p14:creationId xmlns:p14="http://schemas.microsoft.com/office/powerpoint/2010/main" val="1979841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FDC1E-9878-4818-B655-F54A4C79DA8E}"/>
              </a:ext>
            </a:extLst>
          </p:cNvPr>
          <p:cNvSpPr>
            <a:spLocks noGrp="1"/>
          </p:cNvSpPr>
          <p:nvPr>
            <p:ph type="title"/>
          </p:nvPr>
        </p:nvSpPr>
        <p:spPr>
          <a:xfrm>
            <a:off x="0" y="152400"/>
            <a:ext cx="8229600" cy="597428"/>
          </a:xfrm>
        </p:spPr>
        <p:txBody>
          <a:bodyPr>
            <a:noAutofit/>
          </a:bodyPr>
          <a:lstStyle/>
          <a:p>
            <a:pPr algn="l"/>
            <a:r>
              <a:rPr lang="en-US" sz="4000" b="1" dirty="0"/>
              <a:t>  Strengths &amp; Uniqueness</a:t>
            </a:r>
          </a:p>
        </p:txBody>
      </p:sp>
      <p:sp>
        <p:nvSpPr>
          <p:cNvPr id="3" name="Content Placeholder 2">
            <a:extLst>
              <a:ext uri="{FF2B5EF4-FFF2-40B4-BE49-F238E27FC236}">
                <a16:creationId xmlns:a16="http://schemas.microsoft.com/office/drawing/2014/main" id="{5B95442E-60B2-465A-9D2E-A4BB57D56569}"/>
              </a:ext>
            </a:extLst>
          </p:cNvPr>
          <p:cNvSpPr>
            <a:spLocks noGrp="1"/>
          </p:cNvSpPr>
          <p:nvPr>
            <p:ph idx="1"/>
          </p:nvPr>
        </p:nvSpPr>
        <p:spPr>
          <a:xfrm>
            <a:off x="533400" y="1219200"/>
            <a:ext cx="11049000" cy="5257800"/>
          </a:xfrm>
        </p:spPr>
        <p:txBody>
          <a:bodyPr>
            <a:normAutofit fontScale="92500"/>
          </a:bodyPr>
          <a:lstStyle/>
          <a:p>
            <a:r>
              <a:rPr lang="en-US" sz="3000" dirty="0">
                <a:solidFill>
                  <a:schemeClr val="tx1"/>
                </a:solidFill>
                <a:latin typeface="+mn-lt"/>
              </a:rPr>
              <a:t>Equal emphasis on the sciences and on engineering since the very beginning</a:t>
            </a:r>
          </a:p>
          <a:p>
            <a:r>
              <a:rPr lang="en-US" sz="3000" dirty="0">
                <a:solidFill>
                  <a:schemeClr val="tx1"/>
                </a:solidFill>
                <a:latin typeface="+mn-lt"/>
              </a:rPr>
              <a:t>Culture of fundamental investigations </a:t>
            </a:r>
          </a:p>
          <a:p>
            <a:pPr lvl="1"/>
            <a:r>
              <a:rPr lang="en-US" sz="2600" dirty="0">
                <a:solidFill>
                  <a:srgbClr val="C00000"/>
                </a:solidFill>
                <a:latin typeface="+mn-lt"/>
              </a:rPr>
              <a:t>IISc has nurtured curiosity driven research in all areas</a:t>
            </a:r>
          </a:p>
          <a:p>
            <a:pPr lvl="1"/>
            <a:r>
              <a:rPr lang="en-US" sz="2600" dirty="0">
                <a:solidFill>
                  <a:srgbClr val="C00000"/>
                </a:solidFill>
                <a:latin typeface="+mn-lt"/>
              </a:rPr>
              <a:t>Independence to pursue individual research goals</a:t>
            </a:r>
            <a:endParaRPr lang="en-US" sz="2600" dirty="0">
              <a:solidFill>
                <a:schemeClr val="tx1"/>
              </a:solidFill>
              <a:latin typeface="+mn-lt"/>
            </a:endParaRPr>
          </a:p>
          <a:p>
            <a:r>
              <a:rPr lang="en-US" sz="3000" dirty="0">
                <a:solidFill>
                  <a:schemeClr val="tx1"/>
                </a:solidFill>
                <a:latin typeface="+mn-lt"/>
              </a:rPr>
              <a:t>Driving interdisciplinary research</a:t>
            </a:r>
          </a:p>
          <a:p>
            <a:pPr lvl="1"/>
            <a:r>
              <a:rPr lang="en-US" sz="2600" dirty="0">
                <a:solidFill>
                  <a:srgbClr val="C00000"/>
                </a:solidFill>
                <a:latin typeface="+mn-lt"/>
              </a:rPr>
              <a:t>A new division created with centers focused on solving pressing societal problems</a:t>
            </a:r>
          </a:p>
          <a:p>
            <a:pPr lvl="1"/>
            <a:r>
              <a:rPr lang="en-US" sz="2600" dirty="0">
                <a:solidFill>
                  <a:srgbClr val="C00000"/>
                </a:solidFill>
                <a:latin typeface="+mn-lt"/>
              </a:rPr>
              <a:t>Nano-science and engineering, water, energy, climate, transportation, smart socio-technical systems</a:t>
            </a:r>
          </a:p>
          <a:p>
            <a:r>
              <a:rPr lang="en-US" sz="3000" dirty="0">
                <a:solidFill>
                  <a:schemeClr val="tx1"/>
                </a:solidFill>
                <a:latin typeface="+mn-lt"/>
              </a:rPr>
              <a:t>65% of the students are enrolled in PhD programs</a:t>
            </a:r>
          </a:p>
          <a:p>
            <a:pPr lvl="1"/>
            <a:r>
              <a:rPr lang="en-US" sz="2600" dirty="0">
                <a:solidFill>
                  <a:srgbClr val="C00000"/>
                </a:solidFill>
                <a:latin typeface="+mn-lt"/>
              </a:rPr>
              <a:t>Research oriented masters’ and UG programs</a:t>
            </a:r>
          </a:p>
          <a:p>
            <a:pPr lvl="1"/>
            <a:endParaRPr lang="en-US" dirty="0">
              <a:solidFill>
                <a:srgbClr val="C00000"/>
              </a:solidFill>
              <a:latin typeface="+mn-lt"/>
            </a:endParaRPr>
          </a:p>
        </p:txBody>
      </p:sp>
    </p:spTree>
    <p:extLst>
      <p:ext uri="{BB962C8B-B14F-4D97-AF65-F5344CB8AC3E}">
        <p14:creationId xmlns:p14="http://schemas.microsoft.com/office/powerpoint/2010/main" val="232059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FDC1E-9878-4818-B655-F54A4C79DA8E}"/>
              </a:ext>
            </a:extLst>
          </p:cNvPr>
          <p:cNvSpPr>
            <a:spLocks noGrp="1"/>
          </p:cNvSpPr>
          <p:nvPr>
            <p:ph type="title"/>
          </p:nvPr>
        </p:nvSpPr>
        <p:spPr>
          <a:xfrm>
            <a:off x="0" y="152400"/>
            <a:ext cx="8763000" cy="597428"/>
          </a:xfrm>
        </p:spPr>
        <p:txBody>
          <a:bodyPr>
            <a:noAutofit/>
          </a:bodyPr>
          <a:lstStyle/>
          <a:p>
            <a:pPr algn="l"/>
            <a:r>
              <a:rPr lang="en-US" sz="4000" b="1" dirty="0"/>
              <a:t>  Strengths &amp; Uniqueness</a:t>
            </a:r>
          </a:p>
        </p:txBody>
      </p:sp>
      <p:sp>
        <p:nvSpPr>
          <p:cNvPr id="3" name="Content Placeholder 2">
            <a:extLst>
              <a:ext uri="{FF2B5EF4-FFF2-40B4-BE49-F238E27FC236}">
                <a16:creationId xmlns:a16="http://schemas.microsoft.com/office/drawing/2014/main" id="{5B95442E-60B2-465A-9D2E-A4BB57D56569}"/>
              </a:ext>
            </a:extLst>
          </p:cNvPr>
          <p:cNvSpPr>
            <a:spLocks noGrp="1"/>
          </p:cNvSpPr>
          <p:nvPr>
            <p:ph idx="1"/>
          </p:nvPr>
        </p:nvSpPr>
        <p:spPr>
          <a:xfrm>
            <a:off x="266700" y="1447800"/>
            <a:ext cx="11658600" cy="4495800"/>
          </a:xfrm>
        </p:spPr>
        <p:txBody>
          <a:bodyPr>
            <a:normAutofit/>
          </a:bodyPr>
          <a:lstStyle/>
          <a:p>
            <a:r>
              <a:rPr lang="en-US" sz="2800" dirty="0">
                <a:solidFill>
                  <a:schemeClr val="tx1"/>
                </a:solidFill>
                <a:latin typeface="+mn-lt"/>
              </a:rPr>
              <a:t>Best practices in faculty recruitment </a:t>
            </a:r>
          </a:p>
          <a:p>
            <a:pPr lvl="1"/>
            <a:r>
              <a:rPr lang="en-US" sz="2400" dirty="0">
                <a:solidFill>
                  <a:srgbClr val="C00000"/>
                </a:solidFill>
                <a:latin typeface="+mn-lt"/>
              </a:rPr>
              <a:t>High expectations from the faculty</a:t>
            </a:r>
          </a:p>
          <a:p>
            <a:pPr lvl="1"/>
            <a:r>
              <a:rPr lang="en-US" sz="2400" dirty="0">
                <a:solidFill>
                  <a:srgbClr val="C00000"/>
                </a:solidFill>
                <a:latin typeface="+mn-lt"/>
              </a:rPr>
              <a:t>Promotions through rigorous international peer review </a:t>
            </a:r>
            <a:endParaRPr lang="en-US" sz="2400" dirty="0">
              <a:solidFill>
                <a:schemeClr val="tx1"/>
              </a:solidFill>
              <a:latin typeface="+mn-lt"/>
            </a:endParaRPr>
          </a:p>
          <a:p>
            <a:r>
              <a:rPr lang="en-US" sz="2800" dirty="0">
                <a:solidFill>
                  <a:schemeClr val="tx1"/>
                </a:solidFill>
                <a:latin typeface="+mn-lt"/>
              </a:rPr>
              <a:t>Constantly introducing best practices and novel programs</a:t>
            </a:r>
          </a:p>
          <a:p>
            <a:pPr lvl="1"/>
            <a:r>
              <a:rPr lang="en-US" sz="2400" dirty="0">
                <a:solidFill>
                  <a:srgbClr val="C00000"/>
                </a:solidFill>
                <a:latin typeface="+mn-lt"/>
              </a:rPr>
              <a:t>Tenure system for faculty</a:t>
            </a:r>
          </a:p>
          <a:p>
            <a:pPr lvl="1"/>
            <a:r>
              <a:rPr lang="en-US" sz="2400" dirty="0">
                <a:solidFill>
                  <a:srgbClr val="C00000"/>
                </a:solidFill>
                <a:latin typeface="+mn-lt"/>
              </a:rPr>
              <a:t>High value start-up grants</a:t>
            </a:r>
          </a:p>
          <a:p>
            <a:pPr lvl="1"/>
            <a:r>
              <a:rPr lang="en-US" sz="2400" dirty="0">
                <a:solidFill>
                  <a:srgbClr val="C00000"/>
                </a:solidFill>
                <a:latin typeface="+mn-lt"/>
              </a:rPr>
              <a:t>Interdisciplinary PhD programs</a:t>
            </a:r>
          </a:p>
          <a:p>
            <a:pPr lvl="1"/>
            <a:r>
              <a:rPr lang="en-US" sz="2400" dirty="0">
                <a:solidFill>
                  <a:srgbClr val="C00000"/>
                </a:solidFill>
                <a:latin typeface="+mn-lt"/>
              </a:rPr>
              <a:t>Faculty entrepreneurship program initiated as early as 2003</a:t>
            </a:r>
          </a:p>
          <a:p>
            <a:pPr lvl="1"/>
            <a:r>
              <a:rPr lang="en-US" sz="2400" dirty="0">
                <a:solidFill>
                  <a:srgbClr val="C00000"/>
                </a:solidFill>
                <a:latin typeface="+mn-lt"/>
              </a:rPr>
              <a:t>Young Investigator (YI) positions</a:t>
            </a:r>
          </a:p>
          <a:p>
            <a:pPr lvl="2"/>
            <a:r>
              <a:rPr lang="en-US" sz="2000" dirty="0">
                <a:solidFill>
                  <a:srgbClr val="C00000"/>
                </a:solidFill>
                <a:latin typeface="+mn-lt"/>
              </a:rPr>
              <a:t>Additional salary and research grants for YIs</a:t>
            </a:r>
          </a:p>
          <a:p>
            <a:pPr lvl="1"/>
            <a:endParaRPr lang="en-US" dirty="0">
              <a:solidFill>
                <a:srgbClr val="C00000"/>
              </a:solidFill>
              <a:latin typeface="+mn-lt"/>
            </a:endParaRPr>
          </a:p>
        </p:txBody>
      </p:sp>
    </p:spTree>
    <p:extLst>
      <p:ext uri="{BB962C8B-B14F-4D97-AF65-F5344CB8AC3E}">
        <p14:creationId xmlns:p14="http://schemas.microsoft.com/office/powerpoint/2010/main" val="338341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685800"/>
          </a:xfrm>
        </p:spPr>
        <p:txBody>
          <a:bodyPr>
            <a:normAutofit/>
          </a:bodyPr>
          <a:lstStyle/>
          <a:p>
            <a:r>
              <a:rPr lang="en-US" dirty="0"/>
              <a:t>Significant </a:t>
            </a:r>
            <a:r>
              <a:rPr lang="en-US" dirty="0" err="1"/>
              <a:t>Practices@IISc</a:t>
            </a:r>
            <a:r>
              <a:rPr lang="en-US" dirty="0"/>
              <a:t>: Faculty</a:t>
            </a:r>
            <a:endParaRPr lang="en-IN" dirty="0"/>
          </a:p>
        </p:txBody>
      </p:sp>
      <p:sp>
        <p:nvSpPr>
          <p:cNvPr id="3" name="Content Placeholder 2"/>
          <p:cNvSpPr>
            <a:spLocks noGrp="1"/>
          </p:cNvSpPr>
          <p:nvPr>
            <p:ph idx="1"/>
          </p:nvPr>
        </p:nvSpPr>
        <p:spPr>
          <a:xfrm>
            <a:off x="990600" y="914400"/>
            <a:ext cx="10363200" cy="5715000"/>
          </a:xfrm>
        </p:spPr>
        <p:txBody>
          <a:bodyPr>
            <a:normAutofit fontScale="92500" lnSpcReduction="20000"/>
          </a:bodyPr>
          <a:lstStyle/>
          <a:p>
            <a:r>
              <a:rPr lang="en-US" dirty="0"/>
              <a:t>Faculty recruitment</a:t>
            </a:r>
          </a:p>
          <a:p>
            <a:pPr lvl="1"/>
            <a:r>
              <a:rPr lang="en-US" dirty="0"/>
              <a:t>3 level scrutiny</a:t>
            </a:r>
          </a:p>
          <a:p>
            <a:pPr lvl="2"/>
            <a:r>
              <a:rPr lang="en-US" dirty="0"/>
              <a:t>Personal interaction with dept.  and related faculty, over one or two days</a:t>
            </a:r>
          </a:p>
          <a:p>
            <a:pPr lvl="2"/>
            <a:r>
              <a:rPr lang="en-US" dirty="0"/>
              <a:t>Short-listed applicants meet the divisional chair (similar to an IIT Dean), and possibly the Director</a:t>
            </a:r>
          </a:p>
          <a:p>
            <a:pPr lvl="2"/>
            <a:r>
              <a:rPr lang="en-US" dirty="0"/>
              <a:t>Interview (in person or over video conference), with external experts on the panel</a:t>
            </a:r>
          </a:p>
          <a:p>
            <a:pPr lvl="1"/>
            <a:r>
              <a:rPr lang="en-US" dirty="0"/>
              <a:t>Reference letters: very important role</a:t>
            </a:r>
          </a:p>
          <a:p>
            <a:r>
              <a:rPr lang="en-US" dirty="0"/>
              <a:t>Monitoring and mentoring</a:t>
            </a:r>
          </a:p>
          <a:p>
            <a:pPr lvl="1"/>
            <a:r>
              <a:rPr lang="en-US" dirty="0"/>
              <a:t>On entry, 1 year, 3 years, and peer review at 6 years</a:t>
            </a:r>
          </a:p>
          <a:p>
            <a:r>
              <a:rPr lang="en-US" dirty="0"/>
              <a:t>Enablement via start-up grant, and PhD students on entry</a:t>
            </a:r>
          </a:p>
          <a:p>
            <a:r>
              <a:rPr lang="en-US" dirty="0"/>
              <a:t>Tenure system has been introduced</a:t>
            </a:r>
          </a:p>
          <a:p>
            <a:pPr lvl="1"/>
            <a:r>
              <a:rPr lang="en-US" dirty="0"/>
              <a:t>All Assistant Professors are on contract</a:t>
            </a:r>
          </a:p>
          <a:p>
            <a:pPr lvl="1"/>
            <a:r>
              <a:rPr lang="en-US" dirty="0"/>
              <a:t>Must get promoted by peer review within 7 years, to acquire “tenure”</a:t>
            </a:r>
          </a:p>
          <a:p>
            <a:r>
              <a:rPr lang="en-US" dirty="0"/>
              <a:t>Standing Promotion and Assessment Committee of external senior experts</a:t>
            </a:r>
          </a:p>
          <a:p>
            <a:pPr lvl="1"/>
            <a:r>
              <a:rPr lang="en-US" dirty="0"/>
              <a:t>All peer review material placed before PAC for final decision</a:t>
            </a:r>
            <a:endParaRPr lang="en-IN" dirty="0"/>
          </a:p>
        </p:txBody>
      </p:sp>
    </p:spTree>
    <p:extLst>
      <p:ext uri="{BB962C8B-B14F-4D97-AF65-F5344CB8AC3E}">
        <p14:creationId xmlns:p14="http://schemas.microsoft.com/office/powerpoint/2010/main" val="157785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549000"/>
          </a:xfrm>
        </p:spPr>
        <p:txBody>
          <a:bodyPr>
            <a:noAutofit/>
          </a:bodyPr>
          <a:lstStyle/>
          <a:p>
            <a:r>
              <a:rPr lang="en-US" dirty="0"/>
              <a:t>Significant </a:t>
            </a:r>
            <a:r>
              <a:rPr lang="en-US" dirty="0" err="1"/>
              <a:t>Practices@IISc</a:t>
            </a:r>
            <a:r>
              <a:rPr lang="en-US" dirty="0"/>
              <a:t>: Research</a:t>
            </a:r>
            <a:endParaRPr lang="en-IN" dirty="0"/>
          </a:p>
        </p:txBody>
      </p:sp>
      <p:sp>
        <p:nvSpPr>
          <p:cNvPr id="3" name="Content Placeholder 2"/>
          <p:cNvSpPr>
            <a:spLocks noGrp="1"/>
          </p:cNvSpPr>
          <p:nvPr>
            <p:ph idx="1"/>
          </p:nvPr>
        </p:nvSpPr>
        <p:spPr>
          <a:xfrm>
            <a:off x="533400" y="685800"/>
            <a:ext cx="11125199" cy="6080400"/>
          </a:xfrm>
        </p:spPr>
        <p:txBody>
          <a:bodyPr>
            <a:normAutofit fontScale="92500" lnSpcReduction="10000"/>
          </a:bodyPr>
          <a:lstStyle/>
          <a:p>
            <a:r>
              <a:rPr lang="en-US" dirty="0"/>
              <a:t>Equal strengths in science and engineering</a:t>
            </a:r>
          </a:p>
          <a:p>
            <a:pPr lvl="1"/>
            <a:r>
              <a:rPr lang="en-US" dirty="0"/>
              <a:t>Right from the first two departments in 1909</a:t>
            </a:r>
          </a:p>
          <a:p>
            <a:pPr lvl="1"/>
            <a:r>
              <a:rPr lang="en-US" dirty="0"/>
              <a:t>Strong sense of interdisciplinarity</a:t>
            </a:r>
          </a:p>
          <a:p>
            <a:r>
              <a:rPr lang="en-US" dirty="0"/>
              <a:t>Emphasis on fundamental investigations</a:t>
            </a:r>
          </a:p>
          <a:p>
            <a:pPr lvl="1"/>
            <a:r>
              <a:rPr lang="en-US" dirty="0"/>
              <a:t>Intellectual independence</a:t>
            </a:r>
          </a:p>
          <a:p>
            <a:pPr lvl="1"/>
            <a:r>
              <a:rPr lang="en-US" dirty="0"/>
              <a:t>Over Rs. 300 crores sponsored research annually</a:t>
            </a:r>
          </a:p>
          <a:p>
            <a:pPr lvl="2"/>
            <a:r>
              <a:rPr lang="en-US" dirty="0"/>
              <a:t>Based on research proposals made by faculty members</a:t>
            </a:r>
          </a:p>
          <a:p>
            <a:r>
              <a:rPr lang="en-US" dirty="0"/>
              <a:t>Contributions to national programs</a:t>
            </a:r>
          </a:p>
          <a:p>
            <a:pPr lvl="1"/>
            <a:r>
              <a:rPr lang="en-US" dirty="0"/>
              <a:t>Power, space, </a:t>
            </a:r>
            <a:r>
              <a:rPr lang="en-US" dirty="0" err="1"/>
              <a:t>defence</a:t>
            </a:r>
            <a:r>
              <a:rPr lang="en-US" dirty="0"/>
              <a:t>, telecom, climate change, vaccination, materials, nanotechnology, etc.</a:t>
            </a:r>
          </a:p>
          <a:p>
            <a:r>
              <a:rPr lang="en-US" dirty="0"/>
              <a:t>PhDs and peer reviewed publications: the main outputs</a:t>
            </a:r>
          </a:p>
          <a:p>
            <a:pPr lvl="1"/>
            <a:r>
              <a:rPr lang="en-US" dirty="0"/>
              <a:t>350-400 PhDs are completing annually</a:t>
            </a:r>
          </a:p>
          <a:p>
            <a:r>
              <a:rPr lang="en-US" dirty="0"/>
              <a:t>Rigorous training of PhDs</a:t>
            </a:r>
          </a:p>
          <a:p>
            <a:pPr lvl="1"/>
            <a:r>
              <a:rPr lang="en-US" dirty="0"/>
              <a:t>Publications in some of the best journals and conferences</a:t>
            </a:r>
          </a:p>
          <a:p>
            <a:pPr lvl="1"/>
            <a:r>
              <a:rPr lang="en-US" dirty="0"/>
              <a:t>Emphasis on quality and peer review</a:t>
            </a:r>
            <a:endParaRPr lang="en-IN" dirty="0"/>
          </a:p>
        </p:txBody>
      </p:sp>
    </p:spTree>
    <p:extLst>
      <p:ext uri="{BB962C8B-B14F-4D97-AF65-F5344CB8AC3E}">
        <p14:creationId xmlns:p14="http://schemas.microsoft.com/office/powerpoint/2010/main" val="223975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991" y="246793"/>
            <a:ext cx="11714018" cy="542916"/>
          </a:xfrm>
        </p:spPr>
        <p:txBody>
          <a:bodyPr>
            <a:noAutofit/>
          </a:bodyPr>
          <a:lstStyle/>
          <a:p>
            <a:r>
              <a:rPr lang="en-US" sz="2800" dirty="0"/>
              <a:t>World University Rankings: Country Representation (THE Rankings): Feb 2019</a:t>
            </a:r>
            <a:endParaRPr lang="en-IN" sz="1200" b="0" dirty="0"/>
          </a:p>
        </p:txBody>
      </p:sp>
      <p:graphicFrame>
        <p:nvGraphicFramePr>
          <p:cNvPr id="4" name="Table 3"/>
          <p:cNvGraphicFramePr>
            <a:graphicFrameLocks noGrp="1"/>
          </p:cNvGraphicFramePr>
          <p:nvPr>
            <p:extLst/>
          </p:nvPr>
        </p:nvGraphicFramePr>
        <p:xfrm>
          <a:off x="526472" y="921327"/>
          <a:ext cx="11173688" cy="5746760"/>
        </p:xfrm>
        <a:graphic>
          <a:graphicData uri="http://schemas.openxmlformats.org/drawingml/2006/table">
            <a:tbl>
              <a:tblPr firstRow="1" bandRow="1">
                <a:tableStyleId>{5C22544A-7EE6-4342-B048-85BDC9FD1C3A}</a:tableStyleId>
              </a:tblPr>
              <a:tblGrid>
                <a:gridCol w="1396711">
                  <a:extLst>
                    <a:ext uri="{9D8B030D-6E8A-4147-A177-3AD203B41FA5}">
                      <a16:colId xmlns:a16="http://schemas.microsoft.com/office/drawing/2014/main" val="20000"/>
                    </a:ext>
                  </a:extLst>
                </a:gridCol>
                <a:gridCol w="1396711">
                  <a:extLst>
                    <a:ext uri="{9D8B030D-6E8A-4147-A177-3AD203B41FA5}">
                      <a16:colId xmlns:a16="http://schemas.microsoft.com/office/drawing/2014/main" val="20001"/>
                    </a:ext>
                  </a:extLst>
                </a:gridCol>
                <a:gridCol w="1396711">
                  <a:extLst>
                    <a:ext uri="{9D8B030D-6E8A-4147-A177-3AD203B41FA5}">
                      <a16:colId xmlns:a16="http://schemas.microsoft.com/office/drawing/2014/main" val="20002"/>
                    </a:ext>
                  </a:extLst>
                </a:gridCol>
                <a:gridCol w="1396711">
                  <a:extLst>
                    <a:ext uri="{9D8B030D-6E8A-4147-A177-3AD203B41FA5}">
                      <a16:colId xmlns:a16="http://schemas.microsoft.com/office/drawing/2014/main" val="20003"/>
                    </a:ext>
                  </a:extLst>
                </a:gridCol>
                <a:gridCol w="1396711">
                  <a:extLst>
                    <a:ext uri="{9D8B030D-6E8A-4147-A177-3AD203B41FA5}">
                      <a16:colId xmlns:a16="http://schemas.microsoft.com/office/drawing/2014/main" val="20004"/>
                    </a:ext>
                  </a:extLst>
                </a:gridCol>
                <a:gridCol w="1396711">
                  <a:extLst>
                    <a:ext uri="{9D8B030D-6E8A-4147-A177-3AD203B41FA5}">
                      <a16:colId xmlns:a16="http://schemas.microsoft.com/office/drawing/2014/main" val="20005"/>
                    </a:ext>
                  </a:extLst>
                </a:gridCol>
                <a:gridCol w="1396711">
                  <a:extLst>
                    <a:ext uri="{9D8B030D-6E8A-4147-A177-3AD203B41FA5}">
                      <a16:colId xmlns:a16="http://schemas.microsoft.com/office/drawing/2014/main" val="20006"/>
                    </a:ext>
                  </a:extLst>
                </a:gridCol>
                <a:gridCol w="1396711">
                  <a:extLst>
                    <a:ext uri="{9D8B030D-6E8A-4147-A177-3AD203B41FA5}">
                      <a16:colId xmlns:a16="http://schemas.microsoft.com/office/drawing/2014/main" val="20007"/>
                    </a:ext>
                  </a:extLst>
                </a:gridCol>
              </a:tblGrid>
              <a:tr h="680367">
                <a:tc>
                  <a:txBody>
                    <a:bodyPr/>
                    <a:lstStyle/>
                    <a:p>
                      <a:pPr algn="ctr"/>
                      <a:endParaRPr lang="en-IN" sz="2400" dirty="0"/>
                    </a:p>
                  </a:txBody>
                  <a:tcPr/>
                </a:tc>
                <a:tc>
                  <a:txBody>
                    <a:bodyPr/>
                    <a:lstStyle/>
                    <a:p>
                      <a:pPr algn="ctr"/>
                      <a:r>
                        <a:rPr lang="en-US" sz="2400" dirty="0"/>
                        <a:t>USA</a:t>
                      </a:r>
                      <a:endParaRPr lang="en-IN" sz="2400" dirty="0"/>
                    </a:p>
                  </a:txBody>
                  <a:tcPr/>
                </a:tc>
                <a:tc>
                  <a:txBody>
                    <a:bodyPr/>
                    <a:lstStyle/>
                    <a:p>
                      <a:pPr algn="ctr"/>
                      <a:r>
                        <a:rPr lang="en-US" sz="2400" dirty="0"/>
                        <a:t>UK</a:t>
                      </a:r>
                      <a:endParaRPr lang="en-IN" sz="2400" dirty="0"/>
                    </a:p>
                  </a:txBody>
                  <a:tcPr/>
                </a:tc>
                <a:tc>
                  <a:txBody>
                    <a:bodyPr/>
                    <a:lstStyle/>
                    <a:p>
                      <a:pPr algn="ctr"/>
                      <a:r>
                        <a:rPr lang="en-US" sz="2400" dirty="0"/>
                        <a:t>Europe</a:t>
                      </a:r>
                    </a:p>
                    <a:p>
                      <a:pPr algn="ctr"/>
                      <a:r>
                        <a:rPr lang="en-US" sz="2400" dirty="0"/>
                        <a:t>(~UK)</a:t>
                      </a:r>
                      <a:endParaRPr lang="en-IN" sz="2400" dirty="0"/>
                    </a:p>
                  </a:txBody>
                  <a:tcPr/>
                </a:tc>
                <a:tc>
                  <a:txBody>
                    <a:bodyPr/>
                    <a:lstStyle/>
                    <a:p>
                      <a:pPr algn="ctr"/>
                      <a:r>
                        <a:rPr lang="en-US" sz="2400" dirty="0"/>
                        <a:t>China</a:t>
                      </a:r>
                      <a:endParaRPr lang="en-IN" sz="2400" dirty="0"/>
                    </a:p>
                  </a:txBody>
                  <a:tcPr/>
                </a:tc>
                <a:tc>
                  <a:txBody>
                    <a:bodyPr/>
                    <a:lstStyle/>
                    <a:p>
                      <a:pPr algn="ctr"/>
                      <a:r>
                        <a:rPr lang="en-US" sz="2400" dirty="0"/>
                        <a:t>S. Korea</a:t>
                      </a:r>
                      <a:endParaRPr lang="en-IN" sz="2400" dirty="0"/>
                    </a:p>
                  </a:txBody>
                  <a:tcPr/>
                </a:tc>
                <a:tc>
                  <a:txBody>
                    <a:bodyPr/>
                    <a:lstStyle/>
                    <a:p>
                      <a:pPr algn="ctr"/>
                      <a:r>
                        <a:rPr lang="en-US" sz="2400" dirty="0"/>
                        <a:t>Japan</a:t>
                      </a:r>
                      <a:endParaRPr lang="en-IN" sz="2400" dirty="0"/>
                    </a:p>
                  </a:txBody>
                  <a:tcPr/>
                </a:tc>
                <a:tc>
                  <a:txBody>
                    <a:bodyPr/>
                    <a:lstStyle/>
                    <a:p>
                      <a:pPr algn="ctr"/>
                      <a:r>
                        <a:rPr lang="en-US" sz="2400" dirty="0"/>
                        <a:t>India</a:t>
                      </a:r>
                      <a:endParaRPr lang="en-IN" sz="2400" dirty="0"/>
                    </a:p>
                  </a:txBody>
                  <a:tcPr/>
                </a:tc>
                <a:extLst>
                  <a:ext uri="{0D108BD9-81ED-4DB2-BD59-A6C34878D82A}">
                    <a16:rowId xmlns:a16="http://schemas.microsoft.com/office/drawing/2014/main" val="10000"/>
                  </a:ext>
                </a:extLst>
              </a:tr>
              <a:tr h="492380">
                <a:tc>
                  <a:txBody>
                    <a:bodyPr/>
                    <a:lstStyle/>
                    <a:p>
                      <a:pPr algn="ctr"/>
                      <a:r>
                        <a:rPr lang="en-US" sz="2400" dirty="0"/>
                        <a:t>Top</a:t>
                      </a:r>
                      <a:r>
                        <a:rPr lang="en-US" sz="2400" baseline="0" dirty="0"/>
                        <a:t> 10</a:t>
                      </a:r>
                      <a:endParaRPr lang="en-IN" sz="2400" dirty="0"/>
                    </a:p>
                  </a:txBody>
                  <a:tcPr/>
                </a:tc>
                <a:tc>
                  <a:txBody>
                    <a:bodyPr/>
                    <a:lstStyle/>
                    <a:p>
                      <a:pPr algn="ctr">
                        <a:lnSpc>
                          <a:spcPct val="100000"/>
                        </a:lnSpc>
                      </a:pPr>
                      <a:r>
                        <a:rPr lang="en-IN" sz="2400" dirty="0">
                          <a:solidFill>
                            <a:srgbClr val="000000"/>
                          </a:solidFill>
                          <a:latin typeface="Calibri"/>
                        </a:rPr>
                        <a:t>7</a:t>
                      </a:r>
                      <a:endParaRPr sz="2400" dirty="0"/>
                    </a:p>
                  </a:txBody>
                  <a:tcPr/>
                </a:tc>
                <a:tc>
                  <a:txBody>
                    <a:bodyPr/>
                    <a:lstStyle/>
                    <a:p>
                      <a:pPr algn="ctr">
                        <a:lnSpc>
                          <a:spcPct val="100000"/>
                        </a:lnSpc>
                      </a:pPr>
                      <a:r>
                        <a:rPr lang="en-IN" sz="2400" dirty="0">
                          <a:solidFill>
                            <a:schemeClr val="tx1"/>
                          </a:solidFill>
                          <a:latin typeface="Calibri"/>
                        </a:rPr>
                        <a:t>3</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0</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0</a:t>
                      </a:r>
                      <a:endParaRPr sz="2400">
                        <a:solidFill>
                          <a:schemeClr val="tx1"/>
                        </a:solidFill>
                      </a:endParaRPr>
                    </a:p>
                  </a:txBody>
                  <a:tcPr/>
                </a:tc>
                <a:tc>
                  <a:txBody>
                    <a:bodyPr/>
                    <a:lstStyle/>
                    <a:p>
                      <a:pPr algn="ctr">
                        <a:lnSpc>
                          <a:spcPct val="100000"/>
                        </a:lnSpc>
                      </a:pPr>
                      <a:r>
                        <a:rPr lang="en-IN" sz="2400" dirty="0">
                          <a:solidFill>
                            <a:schemeClr val="tx1"/>
                          </a:solidFill>
                          <a:latin typeface="Calibri"/>
                        </a:rPr>
                        <a:t>0</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0</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0</a:t>
                      </a:r>
                      <a:endParaRPr sz="2400" dirty="0">
                        <a:solidFill>
                          <a:schemeClr val="tx1"/>
                        </a:solidFill>
                      </a:endParaRPr>
                    </a:p>
                  </a:txBody>
                  <a:tcPr/>
                </a:tc>
                <a:extLst>
                  <a:ext uri="{0D108BD9-81ED-4DB2-BD59-A6C34878D82A}">
                    <a16:rowId xmlns:a16="http://schemas.microsoft.com/office/drawing/2014/main" val="10001"/>
                  </a:ext>
                </a:extLst>
              </a:tr>
              <a:tr h="492380">
                <a:tc>
                  <a:txBody>
                    <a:bodyPr/>
                    <a:lstStyle/>
                    <a:p>
                      <a:pPr algn="ctr"/>
                      <a:r>
                        <a:rPr lang="en-US" sz="2400" dirty="0"/>
                        <a:t>Top 20</a:t>
                      </a:r>
                      <a:endParaRPr lang="en-IN" sz="2400" dirty="0"/>
                    </a:p>
                  </a:txBody>
                  <a:tcPr/>
                </a:tc>
                <a:tc>
                  <a:txBody>
                    <a:bodyPr/>
                    <a:lstStyle/>
                    <a:p>
                      <a:pPr algn="ctr">
                        <a:lnSpc>
                          <a:spcPct val="100000"/>
                        </a:lnSpc>
                      </a:pPr>
                      <a:r>
                        <a:rPr lang="en-IN" sz="2400" dirty="0">
                          <a:solidFill>
                            <a:srgbClr val="000000"/>
                          </a:solidFill>
                          <a:latin typeface="Calibri"/>
                        </a:rPr>
                        <a:t>15</a:t>
                      </a:r>
                      <a:endParaRPr sz="2400" dirty="0"/>
                    </a:p>
                  </a:txBody>
                  <a:tcPr/>
                </a:tc>
                <a:tc>
                  <a:txBody>
                    <a:bodyPr/>
                    <a:lstStyle/>
                    <a:p>
                      <a:pPr algn="ctr">
                        <a:lnSpc>
                          <a:spcPct val="100000"/>
                        </a:lnSpc>
                      </a:pPr>
                      <a:r>
                        <a:rPr lang="en-IN" sz="2400" dirty="0">
                          <a:solidFill>
                            <a:schemeClr val="tx1"/>
                          </a:solidFill>
                          <a:latin typeface="Calibri"/>
                        </a:rPr>
                        <a:t>4</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1</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0</a:t>
                      </a:r>
                      <a:endParaRPr sz="2400" dirty="0">
                        <a:solidFill>
                          <a:schemeClr val="tx1"/>
                        </a:solidFill>
                      </a:endParaRPr>
                    </a:p>
                  </a:txBody>
                  <a:tcPr/>
                </a:tc>
                <a:tc>
                  <a:txBody>
                    <a:bodyPr/>
                    <a:lstStyle/>
                    <a:p>
                      <a:pPr algn="ctr">
                        <a:lnSpc>
                          <a:spcPct val="100000"/>
                        </a:lnSpc>
                      </a:pPr>
                      <a:r>
                        <a:rPr lang="en-IN" sz="2400">
                          <a:solidFill>
                            <a:schemeClr val="tx1"/>
                          </a:solidFill>
                          <a:latin typeface="Calibri"/>
                        </a:rPr>
                        <a:t>0</a:t>
                      </a:r>
                      <a:endParaRPr sz="2400">
                        <a:solidFill>
                          <a:schemeClr val="tx1"/>
                        </a:solidFill>
                      </a:endParaRPr>
                    </a:p>
                  </a:txBody>
                  <a:tcPr/>
                </a:tc>
                <a:tc>
                  <a:txBody>
                    <a:bodyPr/>
                    <a:lstStyle/>
                    <a:p>
                      <a:pPr algn="ctr">
                        <a:lnSpc>
                          <a:spcPct val="100000"/>
                        </a:lnSpc>
                      </a:pPr>
                      <a:r>
                        <a:rPr lang="en-IN" sz="2400">
                          <a:solidFill>
                            <a:schemeClr val="tx1"/>
                          </a:solidFill>
                          <a:latin typeface="Calibri"/>
                        </a:rPr>
                        <a:t>0</a:t>
                      </a:r>
                      <a:endParaRPr sz="2400">
                        <a:solidFill>
                          <a:schemeClr val="tx1"/>
                        </a:solidFill>
                      </a:endParaRPr>
                    </a:p>
                  </a:txBody>
                  <a:tcPr/>
                </a:tc>
                <a:tc>
                  <a:txBody>
                    <a:bodyPr/>
                    <a:lstStyle/>
                    <a:p>
                      <a:pPr algn="ctr">
                        <a:lnSpc>
                          <a:spcPct val="100000"/>
                        </a:lnSpc>
                      </a:pPr>
                      <a:r>
                        <a:rPr lang="en-IN" sz="2400" dirty="0">
                          <a:solidFill>
                            <a:schemeClr val="tx1"/>
                          </a:solidFill>
                          <a:latin typeface="Calibri"/>
                        </a:rPr>
                        <a:t>0</a:t>
                      </a:r>
                      <a:endParaRPr sz="2400" dirty="0">
                        <a:solidFill>
                          <a:schemeClr val="tx1"/>
                        </a:solidFill>
                      </a:endParaRPr>
                    </a:p>
                  </a:txBody>
                  <a:tcPr/>
                </a:tc>
                <a:extLst>
                  <a:ext uri="{0D108BD9-81ED-4DB2-BD59-A6C34878D82A}">
                    <a16:rowId xmlns:a16="http://schemas.microsoft.com/office/drawing/2014/main" val="10002"/>
                  </a:ext>
                </a:extLst>
              </a:tr>
              <a:tr h="492380">
                <a:tc>
                  <a:txBody>
                    <a:bodyPr/>
                    <a:lstStyle/>
                    <a:p>
                      <a:pPr algn="ctr"/>
                      <a:r>
                        <a:rPr lang="en-US" sz="2400" dirty="0"/>
                        <a:t>Top 30</a:t>
                      </a:r>
                      <a:endParaRPr lang="en-IN" sz="2400" dirty="0"/>
                    </a:p>
                  </a:txBody>
                  <a:tcPr/>
                </a:tc>
                <a:tc>
                  <a:txBody>
                    <a:bodyPr/>
                    <a:lstStyle/>
                    <a:p>
                      <a:pPr algn="ctr">
                        <a:lnSpc>
                          <a:spcPct val="100000"/>
                        </a:lnSpc>
                      </a:pPr>
                      <a:r>
                        <a:rPr lang="en-IN" sz="2400" dirty="0">
                          <a:solidFill>
                            <a:srgbClr val="000000"/>
                          </a:solidFill>
                          <a:latin typeface="Calibri"/>
                        </a:rPr>
                        <a:t>18</a:t>
                      </a:r>
                      <a:endParaRPr sz="2400" dirty="0"/>
                    </a:p>
                  </a:txBody>
                  <a:tcPr/>
                </a:tc>
                <a:tc>
                  <a:txBody>
                    <a:bodyPr/>
                    <a:lstStyle/>
                    <a:p>
                      <a:pPr algn="ctr">
                        <a:lnSpc>
                          <a:spcPct val="100000"/>
                        </a:lnSpc>
                      </a:pPr>
                      <a:r>
                        <a:rPr lang="en-IN" sz="2400" dirty="0">
                          <a:solidFill>
                            <a:schemeClr val="tx1"/>
                          </a:solidFill>
                          <a:latin typeface="Calibri"/>
                        </a:rPr>
                        <a:t>7</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1</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1</a:t>
                      </a:r>
                      <a:endParaRPr sz="2400" dirty="0">
                        <a:solidFill>
                          <a:schemeClr val="tx1"/>
                        </a:solidFill>
                      </a:endParaRPr>
                    </a:p>
                  </a:txBody>
                  <a:tcPr/>
                </a:tc>
                <a:tc>
                  <a:txBody>
                    <a:bodyPr/>
                    <a:lstStyle/>
                    <a:p>
                      <a:pPr algn="ctr">
                        <a:lnSpc>
                          <a:spcPct val="100000"/>
                        </a:lnSpc>
                      </a:pPr>
                      <a:r>
                        <a:rPr lang="en-IN" sz="2400">
                          <a:solidFill>
                            <a:schemeClr val="tx1"/>
                          </a:solidFill>
                          <a:latin typeface="Calibri"/>
                        </a:rPr>
                        <a:t>0</a:t>
                      </a:r>
                      <a:endParaRPr sz="2400">
                        <a:solidFill>
                          <a:schemeClr val="tx1"/>
                        </a:solidFill>
                      </a:endParaRPr>
                    </a:p>
                  </a:txBody>
                  <a:tcPr/>
                </a:tc>
                <a:tc>
                  <a:txBody>
                    <a:bodyPr/>
                    <a:lstStyle/>
                    <a:p>
                      <a:pPr algn="ctr">
                        <a:lnSpc>
                          <a:spcPct val="100000"/>
                        </a:lnSpc>
                      </a:pPr>
                      <a:r>
                        <a:rPr lang="en-IN" sz="2400">
                          <a:solidFill>
                            <a:schemeClr val="tx1"/>
                          </a:solidFill>
                          <a:latin typeface="Calibri"/>
                        </a:rPr>
                        <a:t>0</a:t>
                      </a:r>
                      <a:endParaRPr sz="2400">
                        <a:solidFill>
                          <a:schemeClr val="tx1"/>
                        </a:solidFill>
                      </a:endParaRPr>
                    </a:p>
                  </a:txBody>
                  <a:tcPr/>
                </a:tc>
                <a:tc>
                  <a:txBody>
                    <a:bodyPr/>
                    <a:lstStyle/>
                    <a:p>
                      <a:pPr algn="ctr">
                        <a:lnSpc>
                          <a:spcPct val="100000"/>
                        </a:lnSpc>
                      </a:pPr>
                      <a:r>
                        <a:rPr lang="en-IN" sz="2400" dirty="0">
                          <a:solidFill>
                            <a:schemeClr val="tx1"/>
                          </a:solidFill>
                          <a:latin typeface="Calibri"/>
                        </a:rPr>
                        <a:t>0</a:t>
                      </a:r>
                      <a:endParaRPr sz="2400" dirty="0">
                        <a:solidFill>
                          <a:schemeClr val="tx1"/>
                        </a:solidFill>
                      </a:endParaRPr>
                    </a:p>
                  </a:txBody>
                  <a:tcPr/>
                </a:tc>
                <a:extLst>
                  <a:ext uri="{0D108BD9-81ED-4DB2-BD59-A6C34878D82A}">
                    <a16:rowId xmlns:a16="http://schemas.microsoft.com/office/drawing/2014/main" val="10003"/>
                  </a:ext>
                </a:extLst>
              </a:tr>
              <a:tr h="492380">
                <a:tc>
                  <a:txBody>
                    <a:bodyPr/>
                    <a:lstStyle/>
                    <a:p>
                      <a:pPr algn="ctr"/>
                      <a:r>
                        <a:rPr lang="en-US" sz="2400" dirty="0"/>
                        <a:t>Top 40</a:t>
                      </a:r>
                      <a:endParaRPr lang="en-IN" sz="2400" dirty="0"/>
                    </a:p>
                  </a:txBody>
                  <a:tcPr/>
                </a:tc>
                <a:tc>
                  <a:txBody>
                    <a:bodyPr/>
                    <a:lstStyle/>
                    <a:p>
                      <a:pPr algn="ctr">
                        <a:lnSpc>
                          <a:spcPct val="100000"/>
                        </a:lnSpc>
                      </a:pPr>
                      <a:r>
                        <a:rPr lang="en-IN" sz="2400" dirty="0">
                          <a:solidFill>
                            <a:srgbClr val="000000"/>
                          </a:solidFill>
                          <a:latin typeface="Calibri"/>
                        </a:rPr>
                        <a:t>23</a:t>
                      </a:r>
                      <a:endParaRPr sz="2400" dirty="0"/>
                    </a:p>
                  </a:txBody>
                  <a:tcPr/>
                </a:tc>
                <a:tc>
                  <a:txBody>
                    <a:bodyPr/>
                    <a:lstStyle/>
                    <a:p>
                      <a:pPr algn="ctr">
                        <a:lnSpc>
                          <a:spcPct val="100000"/>
                        </a:lnSpc>
                      </a:pPr>
                      <a:r>
                        <a:rPr lang="en-IN" sz="2400" dirty="0">
                          <a:solidFill>
                            <a:schemeClr val="tx1"/>
                          </a:solidFill>
                          <a:latin typeface="Calibri"/>
                        </a:rPr>
                        <a:t>8</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4</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2</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0</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0</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0</a:t>
                      </a:r>
                      <a:endParaRPr sz="2400" dirty="0">
                        <a:solidFill>
                          <a:schemeClr val="tx1"/>
                        </a:solidFill>
                      </a:endParaRPr>
                    </a:p>
                  </a:txBody>
                  <a:tcPr/>
                </a:tc>
                <a:extLst>
                  <a:ext uri="{0D108BD9-81ED-4DB2-BD59-A6C34878D82A}">
                    <a16:rowId xmlns:a16="http://schemas.microsoft.com/office/drawing/2014/main" val="10004"/>
                  </a:ext>
                </a:extLst>
              </a:tr>
              <a:tr h="492380">
                <a:tc>
                  <a:txBody>
                    <a:bodyPr/>
                    <a:lstStyle/>
                    <a:p>
                      <a:pPr algn="ctr"/>
                      <a:r>
                        <a:rPr lang="en-US" sz="2400" dirty="0"/>
                        <a:t>Top 50</a:t>
                      </a:r>
                      <a:endParaRPr lang="en-IN" sz="2400" dirty="0"/>
                    </a:p>
                  </a:txBody>
                  <a:tcPr/>
                </a:tc>
                <a:tc>
                  <a:txBody>
                    <a:bodyPr/>
                    <a:lstStyle/>
                    <a:p>
                      <a:pPr algn="ctr">
                        <a:lnSpc>
                          <a:spcPct val="100000"/>
                        </a:lnSpc>
                      </a:pPr>
                      <a:r>
                        <a:rPr lang="en-IN" sz="2400" dirty="0">
                          <a:solidFill>
                            <a:srgbClr val="000000"/>
                          </a:solidFill>
                          <a:latin typeface="Calibri"/>
                        </a:rPr>
                        <a:t>27</a:t>
                      </a:r>
                      <a:endParaRPr sz="2400" dirty="0"/>
                    </a:p>
                  </a:txBody>
                  <a:tcPr/>
                </a:tc>
                <a:tc>
                  <a:txBody>
                    <a:bodyPr/>
                    <a:lstStyle/>
                    <a:p>
                      <a:pPr algn="ctr">
                        <a:lnSpc>
                          <a:spcPct val="100000"/>
                        </a:lnSpc>
                      </a:pPr>
                      <a:r>
                        <a:rPr lang="en-IN" sz="2400" dirty="0">
                          <a:solidFill>
                            <a:schemeClr val="tx1"/>
                          </a:solidFill>
                          <a:latin typeface="Calibri"/>
                        </a:rPr>
                        <a:t>8</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8</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2</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0</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1</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0</a:t>
                      </a:r>
                      <a:endParaRPr sz="2400" dirty="0">
                        <a:solidFill>
                          <a:schemeClr val="tx1"/>
                        </a:solidFill>
                      </a:endParaRPr>
                    </a:p>
                  </a:txBody>
                  <a:tcPr/>
                </a:tc>
                <a:extLst>
                  <a:ext uri="{0D108BD9-81ED-4DB2-BD59-A6C34878D82A}">
                    <a16:rowId xmlns:a16="http://schemas.microsoft.com/office/drawing/2014/main" val="10005"/>
                  </a:ext>
                </a:extLst>
              </a:tr>
              <a:tr h="492380">
                <a:tc>
                  <a:txBody>
                    <a:bodyPr/>
                    <a:lstStyle/>
                    <a:p>
                      <a:pPr algn="ctr"/>
                      <a:r>
                        <a:rPr lang="en-US" sz="2400" dirty="0"/>
                        <a:t>Top 100</a:t>
                      </a:r>
                      <a:endParaRPr lang="en-IN" sz="2400" dirty="0"/>
                    </a:p>
                  </a:txBody>
                  <a:tcPr/>
                </a:tc>
                <a:tc>
                  <a:txBody>
                    <a:bodyPr/>
                    <a:lstStyle/>
                    <a:p>
                      <a:pPr algn="ctr">
                        <a:lnSpc>
                          <a:spcPct val="100000"/>
                        </a:lnSpc>
                      </a:pPr>
                      <a:r>
                        <a:rPr lang="en-IN" sz="2400" dirty="0">
                          <a:solidFill>
                            <a:srgbClr val="000000"/>
                          </a:solidFill>
                          <a:latin typeface="Calibri"/>
                        </a:rPr>
                        <a:t>44</a:t>
                      </a:r>
                      <a:endParaRPr sz="2400" dirty="0"/>
                    </a:p>
                  </a:txBody>
                  <a:tcPr/>
                </a:tc>
                <a:tc>
                  <a:txBody>
                    <a:bodyPr/>
                    <a:lstStyle/>
                    <a:p>
                      <a:pPr algn="ctr">
                        <a:lnSpc>
                          <a:spcPct val="100000"/>
                        </a:lnSpc>
                      </a:pPr>
                      <a:r>
                        <a:rPr lang="en-IN" sz="2400" dirty="0">
                          <a:solidFill>
                            <a:schemeClr val="tx1"/>
                          </a:solidFill>
                          <a:latin typeface="Calibri"/>
                        </a:rPr>
                        <a:t>12</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25</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3</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2</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2</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0</a:t>
                      </a:r>
                      <a:endParaRPr sz="2400" dirty="0">
                        <a:solidFill>
                          <a:schemeClr val="tx1"/>
                        </a:solidFill>
                      </a:endParaRPr>
                    </a:p>
                  </a:txBody>
                  <a:tcPr/>
                </a:tc>
                <a:extLst>
                  <a:ext uri="{0D108BD9-81ED-4DB2-BD59-A6C34878D82A}">
                    <a16:rowId xmlns:a16="http://schemas.microsoft.com/office/drawing/2014/main" val="10006"/>
                  </a:ext>
                </a:extLst>
              </a:tr>
              <a:tr h="492380">
                <a:tc>
                  <a:txBody>
                    <a:bodyPr/>
                    <a:lstStyle/>
                    <a:p>
                      <a:pPr algn="ctr"/>
                      <a:r>
                        <a:rPr lang="en-US" sz="2400" dirty="0"/>
                        <a:t>Top 150</a:t>
                      </a:r>
                      <a:endParaRPr lang="en-IN" sz="2400" dirty="0"/>
                    </a:p>
                  </a:txBody>
                  <a:tcPr/>
                </a:tc>
                <a:tc>
                  <a:txBody>
                    <a:bodyPr/>
                    <a:lstStyle/>
                    <a:p>
                      <a:pPr algn="ctr">
                        <a:lnSpc>
                          <a:spcPct val="100000"/>
                        </a:lnSpc>
                      </a:pPr>
                      <a:r>
                        <a:rPr lang="en-IN" sz="2400" dirty="0">
                          <a:solidFill>
                            <a:schemeClr val="tx1">
                              <a:lumMod val="95000"/>
                              <a:lumOff val="5000"/>
                            </a:schemeClr>
                          </a:solidFill>
                          <a:latin typeface="Calibri"/>
                        </a:rPr>
                        <a:t>52</a:t>
                      </a:r>
                      <a:endParaRPr sz="2400" dirty="0">
                        <a:solidFill>
                          <a:schemeClr val="tx1">
                            <a:lumMod val="95000"/>
                            <a:lumOff val="5000"/>
                          </a:schemeClr>
                        </a:solidFill>
                      </a:endParaRPr>
                    </a:p>
                  </a:txBody>
                  <a:tcPr/>
                </a:tc>
                <a:tc>
                  <a:txBody>
                    <a:bodyPr/>
                    <a:lstStyle/>
                    <a:p>
                      <a:pPr algn="ctr">
                        <a:lnSpc>
                          <a:spcPct val="100000"/>
                        </a:lnSpc>
                      </a:pPr>
                      <a:r>
                        <a:rPr lang="en-IN" sz="2400" dirty="0">
                          <a:solidFill>
                            <a:schemeClr val="tx1"/>
                          </a:solidFill>
                          <a:latin typeface="Calibri"/>
                        </a:rPr>
                        <a:t>21</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49</a:t>
                      </a:r>
                      <a:endParaRPr sz="2400" dirty="0">
                        <a:solidFill>
                          <a:schemeClr val="tx1"/>
                        </a:solidFill>
                      </a:endParaRPr>
                    </a:p>
                  </a:txBody>
                  <a:tcPr/>
                </a:tc>
                <a:tc>
                  <a:txBody>
                    <a:bodyPr/>
                    <a:lstStyle/>
                    <a:p>
                      <a:pPr algn="ctr">
                        <a:lnSpc>
                          <a:spcPct val="100000"/>
                        </a:lnSpc>
                      </a:pPr>
                      <a:r>
                        <a:rPr lang="en-IN" sz="2400" dirty="0">
                          <a:solidFill>
                            <a:schemeClr val="tx1"/>
                          </a:solidFill>
                        </a:rPr>
                        <a:t>6</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4</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2</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0</a:t>
                      </a:r>
                      <a:endParaRPr sz="2400" dirty="0">
                        <a:solidFill>
                          <a:schemeClr val="tx1"/>
                        </a:solidFill>
                      </a:endParaRPr>
                    </a:p>
                  </a:txBody>
                  <a:tcPr/>
                </a:tc>
                <a:extLst>
                  <a:ext uri="{0D108BD9-81ED-4DB2-BD59-A6C34878D82A}">
                    <a16:rowId xmlns:a16="http://schemas.microsoft.com/office/drawing/2014/main" val="10007"/>
                  </a:ext>
                </a:extLst>
              </a:tr>
              <a:tr h="492380">
                <a:tc>
                  <a:txBody>
                    <a:bodyPr/>
                    <a:lstStyle/>
                    <a:p>
                      <a:pPr algn="ctr"/>
                      <a:r>
                        <a:rPr lang="en-US" sz="2400" dirty="0"/>
                        <a:t>Top 200</a:t>
                      </a:r>
                      <a:endParaRPr lang="en-IN" sz="2400" dirty="0"/>
                    </a:p>
                  </a:txBody>
                  <a:tcPr/>
                </a:tc>
                <a:tc>
                  <a:txBody>
                    <a:bodyPr/>
                    <a:lstStyle/>
                    <a:p>
                      <a:pPr algn="ctr">
                        <a:lnSpc>
                          <a:spcPct val="100000"/>
                        </a:lnSpc>
                      </a:pPr>
                      <a:r>
                        <a:rPr lang="en-IN" sz="2400" dirty="0">
                          <a:solidFill>
                            <a:schemeClr val="tx1"/>
                          </a:solidFill>
                          <a:latin typeface="Calibri"/>
                        </a:rPr>
                        <a:t>63</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30</a:t>
                      </a:r>
                      <a:endParaRPr sz="2400" dirty="0">
                        <a:solidFill>
                          <a:schemeClr val="tx1"/>
                        </a:solidFill>
                      </a:endParaRPr>
                    </a:p>
                  </a:txBody>
                  <a:tcPr/>
                </a:tc>
                <a:tc>
                  <a:txBody>
                    <a:bodyPr/>
                    <a:lstStyle/>
                    <a:p>
                      <a:pPr algn="ctr">
                        <a:lnSpc>
                          <a:spcPct val="100000"/>
                        </a:lnSpc>
                      </a:pPr>
                      <a:r>
                        <a:rPr lang="en-IN" sz="2400" dirty="0">
                          <a:solidFill>
                            <a:schemeClr val="tx1"/>
                          </a:solidFill>
                        </a:rPr>
                        <a:t>70</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7</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5</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2</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0</a:t>
                      </a:r>
                      <a:endParaRPr sz="2400" dirty="0">
                        <a:solidFill>
                          <a:schemeClr val="tx1"/>
                        </a:solidFill>
                      </a:endParaRPr>
                    </a:p>
                  </a:txBody>
                  <a:tcPr/>
                </a:tc>
                <a:extLst>
                  <a:ext uri="{0D108BD9-81ED-4DB2-BD59-A6C34878D82A}">
                    <a16:rowId xmlns:a16="http://schemas.microsoft.com/office/drawing/2014/main" val="10008"/>
                  </a:ext>
                </a:extLst>
              </a:tr>
              <a:tr h="492380">
                <a:tc>
                  <a:txBody>
                    <a:bodyPr/>
                    <a:lstStyle/>
                    <a:p>
                      <a:pPr algn="ctr"/>
                      <a:r>
                        <a:rPr lang="en-US" sz="2400" dirty="0"/>
                        <a:t>Top</a:t>
                      </a:r>
                      <a:r>
                        <a:rPr lang="en-US" sz="2400" baseline="0" dirty="0"/>
                        <a:t> 300</a:t>
                      </a:r>
                      <a:endParaRPr lang="en-IN" sz="2400" dirty="0"/>
                    </a:p>
                  </a:txBody>
                  <a:tcPr/>
                </a:tc>
                <a:tc>
                  <a:txBody>
                    <a:bodyPr/>
                    <a:lstStyle/>
                    <a:p>
                      <a:pPr algn="ctr">
                        <a:lnSpc>
                          <a:spcPct val="100000"/>
                        </a:lnSpc>
                      </a:pPr>
                      <a:r>
                        <a:rPr lang="en-IN" sz="2400" dirty="0">
                          <a:solidFill>
                            <a:schemeClr val="tx1"/>
                          </a:solidFill>
                          <a:latin typeface="Calibri"/>
                        </a:rPr>
                        <a:t>86</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40</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111</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7</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7</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5</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1</a:t>
                      </a:r>
                      <a:endParaRPr sz="2400" dirty="0">
                        <a:solidFill>
                          <a:schemeClr val="tx1"/>
                        </a:solidFill>
                      </a:endParaRPr>
                    </a:p>
                  </a:txBody>
                  <a:tcPr/>
                </a:tc>
                <a:extLst>
                  <a:ext uri="{0D108BD9-81ED-4DB2-BD59-A6C34878D82A}">
                    <a16:rowId xmlns:a16="http://schemas.microsoft.com/office/drawing/2014/main" val="10009"/>
                  </a:ext>
                </a:extLst>
              </a:tr>
              <a:tr h="492380">
                <a:tc>
                  <a:txBody>
                    <a:bodyPr/>
                    <a:lstStyle/>
                    <a:p>
                      <a:pPr algn="ctr"/>
                      <a:r>
                        <a:rPr lang="en-US" sz="2400" dirty="0"/>
                        <a:t>Top 400</a:t>
                      </a:r>
                      <a:endParaRPr lang="en-IN" sz="2400" dirty="0"/>
                    </a:p>
                  </a:txBody>
                  <a:tcPr/>
                </a:tc>
                <a:tc>
                  <a:txBody>
                    <a:bodyPr/>
                    <a:lstStyle/>
                    <a:p>
                      <a:pPr algn="ctr">
                        <a:lnSpc>
                          <a:spcPct val="100000"/>
                        </a:lnSpc>
                      </a:pPr>
                      <a:r>
                        <a:rPr lang="en-IN" sz="2400" dirty="0">
                          <a:solidFill>
                            <a:schemeClr val="tx1"/>
                          </a:solidFill>
                        </a:rPr>
                        <a:t>110</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59</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149</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12</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9</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6</a:t>
                      </a:r>
                      <a:endParaRPr sz="2400" dirty="0">
                        <a:solidFill>
                          <a:schemeClr val="tx1"/>
                        </a:solidFill>
                      </a:endParaRPr>
                    </a:p>
                  </a:txBody>
                  <a:tcPr/>
                </a:tc>
                <a:tc>
                  <a:txBody>
                    <a:bodyPr/>
                    <a:lstStyle/>
                    <a:p>
                      <a:pPr algn="ctr">
                        <a:lnSpc>
                          <a:spcPct val="100000"/>
                        </a:lnSpc>
                      </a:pPr>
                      <a:r>
                        <a:rPr lang="en-IN" sz="2400" dirty="0">
                          <a:solidFill>
                            <a:schemeClr val="tx1"/>
                          </a:solidFill>
                          <a:latin typeface="Calibri"/>
                        </a:rPr>
                        <a:t>2</a:t>
                      </a:r>
                      <a:endParaRPr sz="2400" dirty="0">
                        <a:solidFill>
                          <a:schemeClr val="tx1"/>
                        </a:solidFill>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059758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Significant </a:t>
            </a:r>
            <a:r>
              <a:rPr lang="en-US" dirty="0" err="1"/>
              <a:t>Practices@IISc</a:t>
            </a:r>
            <a:r>
              <a:rPr lang="en-US" dirty="0"/>
              <a:t>: Industry and Innovation</a:t>
            </a:r>
            <a:endParaRPr lang="en-IN" dirty="0"/>
          </a:p>
        </p:txBody>
      </p:sp>
      <p:sp>
        <p:nvSpPr>
          <p:cNvPr id="3" name="Content Placeholder 2"/>
          <p:cNvSpPr>
            <a:spLocks noGrp="1"/>
          </p:cNvSpPr>
          <p:nvPr>
            <p:ph idx="1"/>
          </p:nvPr>
        </p:nvSpPr>
        <p:spPr>
          <a:xfrm>
            <a:off x="762000" y="944562"/>
            <a:ext cx="10439400" cy="5684838"/>
          </a:xfrm>
        </p:spPr>
        <p:txBody>
          <a:bodyPr>
            <a:normAutofit lnSpcReduction="10000"/>
          </a:bodyPr>
          <a:lstStyle/>
          <a:p>
            <a:r>
              <a:rPr lang="en-US" dirty="0"/>
              <a:t>Society for Innovation and Development</a:t>
            </a:r>
          </a:p>
          <a:p>
            <a:pPr lvl="1"/>
            <a:r>
              <a:rPr lang="en-US" dirty="0"/>
              <a:t>Runs a research and incubation “park”</a:t>
            </a:r>
          </a:p>
          <a:p>
            <a:pPr lvl="1"/>
            <a:r>
              <a:rPr lang="en-US" dirty="0"/>
              <a:t>Large “umbrella” research projects from the industry</a:t>
            </a:r>
          </a:p>
          <a:p>
            <a:pPr lvl="2"/>
            <a:r>
              <a:rPr lang="en-US" dirty="0"/>
              <a:t>General Motors, Boeing</a:t>
            </a:r>
          </a:p>
          <a:p>
            <a:pPr lvl="1"/>
            <a:r>
              <a:rPr lang="en-US" dirty="0"/>
              <a:t>Co-innovation laboratories</a:t>
            </a:r>
          </a:p>
          <a:p>
            <a:pPr lvl="2"/>
            <a:r>
              <a:rPr lang="en-US" dirty="0"/>
              <a:t>Tata Motors, Pratt and Whitney, TCS (new)</a:t>
            </a:r>
          </a:p>
          <a:p>
            <a:pPr lvl="1"/>
            <a:r>
              <a:rPr lang="en-US" dirty="0"/>
              <a:t>Entrepreneurship (faculty/student “start-ups”)</a:t>
            </a:r>
          </a:p>
          <a:p>
            <a:pPr lvl="2"/>
            <a:r>
              <a:rPr lang="en-US" dirty="0"/>
              <a:t>27 start-ups since 2000</a:t>
            </a:r>
          </a:p>
          <a:p>
            <a:pPr lvl="2"/>
            <a:r>
              <a:rPr lang="en-US" dirty="0"/>
              <a:t>2000-2015: 17 start-ups, of which 9 are making revenues</a:t>
            </a:r>
          </a:p>
          <a:p>
            <a:r>
              <a:rPr lang="en-US" dirty="0"/>
              <a:t>Centre for Scientific and Industrial Consultancy</a:t>
            </a:r>
          </a:p>
          <a:p>
            <a:pPr lvl="1"/>
            <a:r>
              <a:rPr lang="en-US" dirty="0"/>
              <a:t>About </a:t>
            </a:r>
            <a:r>
              <a:rPr lang="en-US" dirty="0" err="1"/>
              <a:t>Rs</a:t>
            </a:r>
            <a:r>
              <a:rPr lang="en-US" dirty="0"/>
              <a:t>. 10 crores of activity per year</a:t>
            </a:r>
          </a:p>
          <a:p>
            <a:r>
              <a:rPr lang="en-US" dirty="0"/>
              <a:t>Industry funded applied research centres in IISc</a:t>
            </a:r>
          </a:p>
          <a:p>
            <a:pPr lvl="1"/>
            <a:r>
              <a:rPr lang="en-US" dirty="0"/>
              <a:t>BMTC, </a:t>
            </a:r>
            <a:r>
              <a:rPr lang="en-US" dirty="0" err="1"/>
              <a:t>Divecha</a:t>
            </a:r>
            <a:r>
              <a:rPr lang="en-US" dirty="0"/>
              <a:t>, Robert Bosch, Tata Trusts, </a:t>
            </a:r>
            <a:r>
              <a:rPr lang="en-US" dirty="0" err="1"/>
              <a:t>Pratiksha</a:t>
            </a:r>
            <a:r>
              <a:rPr lang="en-US" dirty="0"/>
              <a:t> Trust</a:t>
            </a:r>
          </a:p>
          <a:p>
            <a:pPr lvl="1"/>
            <a:r>
              <a:rPr lang="en-US" dirty="0"/>
              <a:t>Annual grants or endowments</a:t>
            </a:r>
          </a:p>
          <a:p>
            <a:endParaRPr lang="en-US" dirty="0"/>
          </a:p>
          <a:p>
            <a:endParaRPr lang="en-US" dirty="0"/>
          </a:p>
          <a:p>
            <a:endParaRPr lang="en-US" dirty="0"/>
          </a:p>
          <a:p>
            <a:pPr lvl="1"/>
            <a:endParaRPr lang="en-IN" dirty="0"/>
          </a:p>
        </p:txBody>
      </p:sp>
    </p:spTree>
    <p:extLst>
      <p:ext uri="{BB962C8B-B14F-4D97-AF65-F5344CB8AC3E}">
        <p14:creationId xmlns:p14="http://schemas.microsoft.com/office/powerpoint/2010/main" val="177518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839200" cy="563562"/>
          </a:xfrm>
        </p:spPr>
        <p:txBody>
          <a:bodyPr>
            <a:normAutofit fontScale="90000"/>
          </a:bodyPr>
          <a:lstStyle/>
          <a:p>
            <a:r>
              <a:rPr lang="en-US" b="1" dirty="0"/>
              <a:t>Significant </a:t>
            </a:r>
            <a:r>
              <a:rPr lang="en-US" b="1" dirty="0" err="1"/>
              <a:t>Practices@IISc</a:t>
            </a:r>
            <a:r>
              <a:rPr lang="en-US" b="1" dirty="0"/>
              <a:t>:</a:t>
            </a:r>
            <a:br>
              <a:rPr lang="en-US" b="1" dirty="0"/>
            </a:br>
            <a:r>
              <a:rPr lang="en-US" b="1" dirty="0"/>
              <a:t>Course-Work and Teaching Teachers</a:t>
            </a:r>
            <a:endParaRPr lang="en-IN" b="1" dirty="0"/>
          </a:p>
        </p:txBody>
      </p:sp>
      <p:sp>
        <p:nvSpPr>
          <p:cNvPr id="3" name="Content Placeholder 2"/>
          <p:cNvSpPr>
            <a:spLocks noGrp="1"/>
          </p:cNvSpPr>
          <p:nvPr>
            <p:ph idx="1"/>
          </p:nvPr>
        </p:nvSpPr>
        <p:spPr>
          <a:xfrm>
            <a:off x="838200" y="1219200"/>
            <a:ext cx="10820400" cy="4724400"/>
          </a:xfrm>
        </p:spPr>
        <p:txBody>
          <a:bodyPr/>
          <a:lstStyle/>
          <a:p>
            <a:r>
              <a:rPr lang="en-US" dirty="0"/>
              <a:t>Taking courses exposes students to several faculty members</a:t>
            </a:r>
          </a:p>
          <a:p>
            <a:pPr lvl="1"/>
            <a:r>
              <a:rPr lang="en-US" dirty="0"/>
              <a:t>Diversity of thinking and points of view</a:t>
            </a:r>
          </a:p>
          <a:p>
            <a:pPr lvl="1"/>
            <a:r>
              <a:rPr lang="en-US" dirty="0"/>
              <a:t>Systematic learning of theory and techniques that helps students diversify</a:t>
            </a:r>
          </a:p>
          <a:p>
            <a:pPr lvl="1"/>
            <a:r>
              <a:rPr lang="en-US" dirty="0"/>
              <a:t>Else, the PhD guide is just producing clones</a:t>
            </a:r>
          </a:p>
          <a:p>
            <a:r>
              <a:rPr lang="en-US" dirty="0"/>
              <a:t>Teaching the teachers</a:t>
            </a:r>
          </a:p>
          <a:p>
            <a:pPr lvl="1"/>
            <a:r>
              <a:rPr lang="en-US" dirty="0"/>
              <a:t>An important social service that top institutions in the country might have to perform</a:t>
            </a:r>
          </a:p>
          <a:p>
            <a:pPr lvl="1"/>
            <a:r>
              <a:rPr lang="en-US" dirty="0"/>
              <a:t>Challenge of inducting faculty members for such activities</a:t>
            </a:r>
          </a:p>
          <a:p>
            <a:endParaRPr lang="en-IN" dirty="0"/>
          </a:p>
        </p:txBody>
      </p:sp>
    </p:spTree>
    <p:extLst>
      <p:ext uri="{BB962C8B-B14F-4D97-AF65-F5344CB8AC3E}">
        <p14:creationId xmlns:p14="http://schemas.microsoft.com/office/powerpoint/2010/main" val="237965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a:off x="2052725" y="3458133"/>
            <a:ext cx="4296833" cy="369332"/>
          </a:xfrm>
          <a:prstGeom prst="rect">
            <a:avLst/>
          </a:prstGeom>
          <a:noFill/>
        </p:spPr>
        <p:txBody>
          <a:bodyPr wrap="square" rtlCol="0">
            <a:spAutoFit/>
          </a:bodyPr>
          <a:lstStyle/>
          <a:p>
            <a:pPr defTabSz="457200"/>
            <a:r>
              <a:rPr lang="en-GB" b="1" dirty="0" err="1">
                <a:solidFill>
                  <a:prstClr val="black"/>
                </a:solidFill>
              </a:rPr>
              <a:t>SahasraT</a:t>
            </a:r>
            <a:r>
              <a:rPr lang="en-GB" b="1" dirty="0">
                <a:solidFill>
                  <a:prstClr val="black"/>
                </a:solidFill>
              </a:rPr>
              <a:t> (Cray XC40) Petaflop Computer</a:t>
            </a:r>
          </a:p>
        </p:txBody>
      </p:sp>
      <p:pic>
        <p:nvPicPr>
          <p:cNvPr id="2" name="Picture 1" descr="facilitie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38829" y="1289567"/>
            <a:ext cx="4586652" cy="2175470"/>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4234" y="4127501"/>
            <a:ext cx="3362655" cy="2238797"/>
          </a:xfrm>
          <a:prstGeom prst="rect">
            <a:avLst/>
          </a:prstGeom>
        </p:spPr>
      </p:pic>
      <p:sp>
        <p:nvSpPr>
          <p:cNvPr id="13" name="TextBox 12"/>
          <p:cNvSpPr txBox="1"/>
          <p:nvPr/>
        </p:nvSpPr>
        <p:spPr>
          <a:xfrm>
            <a:off x="2857502" y="6366297"/>
            <a:ext cx="3049386" cy="369332"/>
          </a:xfrm>
          <a:prstGeom prst="rect">
            <a:avLst/>
          </a:prstGeom>
          <a:noFill/>
        </p:spPr>
        <p:txBody>
          <a:bodyPr wrap="square" rtlCol="0">
            <a:spAutoFit/>
          </a:bodyPr>
          <a:lstStyle/>
          <a:p>
            <a:pPr defTabSz="457200"/>
            <a:r>
              <a:rPr lang="en-GB" b="1" dirty="0" err="1">
                <a:solidFill>
                  <a:prstClr val="black"/>
                </a:solidFill>
              </a:rPr>
              <a:t>CeNSE</a:t>
            </a:r>
            <a:r>
              <a:rPr lang="en-GB" b="1" dirty="0">
                <a:solidFill>
                  <a:prstClr val="black"/>
                </a:solidFill>
              </a:rPr>
              <a:t> National </a:t>
            </a:r>
            <a:r>
              <a:rPr lang="en-GB" b="1" dirty="0" err="1">
                <a:solidFill>
                  <a:prstClr val="black"/>
                </a:solidFill>
              </a:rPr>
              <a:t>NanoFab</a:t>
            </a:r>
            <a:endParaRPr lang="en-GB" b="1" dirty="0">
              <a:solidFill>
                <a:prstClr val="black"/>
              </a:solidFill>
            </a:endParaRPr>
          </a:p>
        </p:txBody>
      </p:sp>
      <p:sp>
        <p:nvSpPr>
          <p:cNvPr id="16" name="TextBox 15"/>
          <p:cNvSpPr txBox="1"/>
          <p:nvPr/>
        </p:nvSpPr>
        <p:spPr>
          <a:xfrm>
            <a:off x="6887192" y="3437358"/>
            <a:ext cx="3441700" cy="646331"/>
          </a:xfrm>
          <a:prstGeom prst="rect">
            <a:avLst/>
          </a:prstGeom>
          <a:noFill/>
        </p:spPr>
        <p:txBody>
          <a:bodyPr wrap="square" rtlCol="0">
            <a:spAutoFit/>
          </a:bodyPr>
          <a:lstStyle/>
          <a:p>
            <a:pPr algn="ctr" defTabSz="457200"/>
            <a:r>
              <a:rPr lang="en-GB" b="1" dirty="0">
                <a:solidFill>
                  <a:prstClr val="black"/>
                </a:solidFill>
              </a:rPr>
              <a:t>Advanced Facility for Microscopy and Microanalysis</a:t>
            </a:r>
          </a:p>
        </p:txBody>
      </p:sp>
      <p:sp>
        <p:nvSpPr>
          <p:cNvPr id="17" name="TextBox 16"/>
          <p:cNvSpPr txBox="1"/>
          <p:nvPr/>
        </p:nvSpPr>
        <p:spPr>
          <a:xfrm>
            <a:off x="6761658" y="6366297"/>
            <a:ext cx="3598101" cy="369332"/>
          </a:xfrm>
          <a:prstGeom prst="rect">
            <a:avLst/>
          </a:prstGeom>
          <a:noFill/>
        </p:spPr>
        <p:txBody>
          <a:bodyPr wrap="square" rtlCol="0">
            <a:spAutoFit/>
          </a:bodyPr>
          <a:lstStyle/>
          <a:p>
            <a:pPr defTabSz="457200"/>
            <a:r>
              <a:rPr lang="en-GB" b="1" dirty="0">
                <a:solidFill>
                  <a:prstClr val="black"/>
                </a:solidFill>
              </a:rPr>
              <a:t>NMR Centre:</a:t>
            </a:r>
            <a:r>
              <a:rPr lang="en-GB" sz="1400" dirty="0">
                <a:solidFill>
                  <a:prstClr val="black"/>
                </a:solidFill>
              </a:rPr>
              <a:t> Multiple NMR Spectrometers</a:t>
            </a:r>
          </a:p>
        </p:txBody>
      </p:sp>
      <p:pic>
        <p:nvPicPr>
          <p:cNvPr id="3" name="Picture 2" descr="iisc-afmm_jeol-epma.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30480" y="1289567"/>
            <a:ext cx="3874229" cy="2175470"/>
          </a:xfrm>
          <a:prstGeom prst="rect">
            <a:avLst/>
          </a:prstGeom>
        </p:spPr>
      </p:pic>
      <p:sp>
        <p:nvSpPr>
          <p:cNvPr id="5" name="Rectangle 4"/>
          <p:cNvSpPr/>
          <p:nvPr/>
        </p:nvSpPr>
        <p:spPr>
          <a:xfrm>
            <a:off x="6616708" y="4127499"/>
            <a:ext cx="3888000" cy="2196000"/>
          </a:xfrm>
          <a:prstGeom prst="rect">
            <a:avLst/>
          </a:prstGeom>
          <a:solidFill>
            <a:schemeClr val="bg1">
              <a:lumMod val="85000"/>
            </a:schemeClr>
          </a:solidFill>
        </p:spPr>
        <p:txBody>
          <a:bodyPr wrap="square">
            <a:spAutoFit/>
          </a:bodyPr>
          <a:lstStyle/>
          <a:p>
            <a:pPr defTabSz="457200">
              <a:lnSpc>
                <a:spcPct val="120000"/>
              </a:lnSpc>
              <a:tabLst>
                <a:tab pos="722313" algn="l"/>
              </a:tabLst>
            </a:pPr>
            <a:r>
              <a:rPr lang="en-US" sz="1600" dirty="0">
                <a:solidFill>
                  <a:prstClr val="black"/>
                </a:solidFill>
              </a:rPr>
              <a:t>AV400 	- </a:t>
            </a:r>
            <a:r>
              <a:rPr lang="en-US" sz="1600" dirty="0" err="1">
                <a:solidFill>
                  <a:prstClr val="black"/>
                </a:solidFill>
              </a:rPr>
              <a:t>Bruker</a:t>
            </a:r>
            <a:r>
              <a:rPr lang="en-US" sz="1600" dirty="0">
                <a:solidFill>
                  <a:prstClr val="black"/>
                </a:solidFill>
              </a:rPr>
              <a:t> 400 MHz</a:t>
            </a:r>
          </a:p>
          <a:p>
            <a:pPr defTabSz="457200">
              <a:lnSpc>
                <a:spcPct val="120000"/>
              </a:lnSpc>
              <a:tabLst>
                <a:tab pos="722313" algn="l"/>
              </a:tabLst>
            </a:pPr>
            <a:r>
              <a:rPr lang="en-US" sz="1600" dirty="0">
                <a:solidFill>
                  <a:prstClr val="black"/>
                </a:solidFill>
              </a:rPr>
              <a:t>ECX400 	- </a:t>
            </a:r>
            <a:r>
              <a:rPr lang="en-US" sz="1600" dirty="0" err="1">
                <a:solidFill>
                  <a:prstClr val="black"/>
                </a:solidFill>
              </a:rPr>
              <a:t>Jeol</a:t>
            </a:r>
            <a:r>
              <a:rPr lang="en-US" sz="1600" dirty="0">
                <a:solidFill>
                  <a:prstClr val="black"/>
                </a:solidFill>
              </a:rPr>
              <a:t> 400 MHz for solids</a:t>
            </a:r>
          </a:p>
          <a:p>
            <a:pPr defTabSz="457200">
              <a:lnSpc>
                <a:spcPct val="120000"/>
              </a:lnSpc>
              <a:tabLst>
                <a:tab pos="722313" algn="l"/>
              </a:tabLst>
            </a:pPr>
            <a:r>
              <a:rPr lang="en-US" sz="1600" dirty="0">
                <a:solidFill>
                  <a:prstClr val="black"/>
                </a:solidFill>
              </a:rPr>
              <a:t>AV500 	- </a:t>
            </a:r>
            <a:r>
              <a:rPr lang="en-US" sz="1600" dirty="0" err="1">
                <a:solidFill>
                  <a:prstClr val="black"/>
                </a:solidFill>
              </a:rPr>
              <a:t>Bruker</a:t>
            </a:r>
            <a:r>
              <a:rPr lang="en-US" sz="1600" dirty="0">
                <a:solidFill>
                  <a:prstClr val="black"/>
                </a:solidFill>
              </a:rPr>
              <a:t> 500 MHz</a:t>
            </a:r>
          </a:p>
          <a:p>
            <a:pPr defTabSz="457200">
              <a:lnSpc>
                <a:spcPct val="120000"/>
              </a:lnSpc>
              <a:tabLst>
                <a:tab pos="722313" algn="l"/>
              </a:tabLst>
            </a:pPr>
            <a:r>
              <a:rPr lang="en-US" sz="1600" dirty="0">
                <a:solidFill>
                  <a:prstClr val="black"/>
                </a:solidFill>
              </a:rPr>
              <a:t>ECX500 	- </a:t>
            </a:r>
            <a:r>
              <a:rPr lang="en-US" sz="1600" dirty="0" err="1">
                <a:solidFill>
                  <a:prstClr val="black"/>
                </a:solidFill>
              </a:rPr>
              <a:t>Jeol</a:t>
            </a:r>
            <a:r>
              <a:rPr lang="en-US" sz="1600" dirty="0">
                <a:solidFill>
                  <a:prstClr val="black"/>
                </a:solidFill>
              </a:rPr>
              <a:t> 500 MHz</a:t>
            </a:r>
          </a:p>
          <a:p>
            <a:pPr defTabSz="457200">
              <a:lnSpc>
                <a:spcPct val="120000"/>
              </a:lnSpc>
              <a:tabLst>
                <a:tab pos="722313" algn="l"/>
              </a:tabLst>
            </a:pPr>
            <a:r>
              <a:rPr lang="en-US" sz="1600" dirty="0">
                <a:solidFill>
                  <a:prstClr val="black"/>
                </a:solidFill>
              </a:rPr>
              <a:t>AV500S 	- </a:t>
            </a:r>
            <a:r>
              <a:rPr lang="en-US" sz="1600" dirty="0" err="1">
                <a:solidFill>
                  <a:prstClr val="black"/>
                </a:solidFill>
              </a:rPr>
              <a:t>Bruker</a:t>
            </a:r>
            <a:r>
              <a:rPr lang="en-US" sz="1600" dirty="0">
                <a:solidFill>
                  <a:prstClr val="black"/>
                </a:solidFill>
              </a:rPr>
              <a:t> 500 MHz  for solids</a:t>
            </a:r>
          </a:p>
          <a:p>
            <a:pPr defTabSz="457200">
              <a:lnSpc>
                <a:spcPct val="120000"/>
              </a:lnSpc>
              <a:tabLst>
                <a:tab pos="722313" algn="l"/>
              </a:tabLst>
            </a:pPr>
            <a:r>
              <a:rPr lang="en-US" sz="1600" dirty="0">
                <a:solidFill>
                  <a:prstClr val="black"/>
                </a:solidFill>
              </a:rPr>
              <a:t>AV700 	- </a:t>
            </a:r>
            <a:r>
              <a:rPr lang="en-US" sz="1600" dirty="0" err="1">
                <a:solidFill>
                  <a:prstClr val="black"/>
                </a:solidFill>
              </a:rPr>
              <a:t>Bruker</a:t>
            </a:r>
            <a:r>
              <a:rPr lang="en-US" sz="1600" dirty="0">
                <a:solidFill>
                  <a:prstClr val="black"/>
                </a:solidFill>
              </a:rPr>
              <a:t> 700 MHz with </a:t>
            </a:r>
            <a:r>
              <a:rPr lang="en-US" sz="1600" dirty="0" err="1">
                <a:solidFill>
                  <a:prstClr val="black"/>
                </a:solidFill>
              </a:rPr>
              <a:t>cryo</a:t>
            </a:r>
            <a:r>
              <a:rPr lang="en-US" sz="1600" dirty="0">
                <a:solidFill>
                  <a:prstClr val="black"/>
                </a:solidFill>
              </a:rPr>
              <a:t> probe</a:t>
            </a:r>
          </a:p>
          <a:p>
            <a:pPr defTabSz="457200">
              <a:lnSpc>
                <a:spcPct val="120000"/>
              </a:lnSpc>
              <a:tabLst>
                <a:tab pos="722313" algn="l"/>
              </a:tabLst>
            </a:pPr>
            <a:r>
              <a:rPr lang="en-US" sz="1600" dirty="0">
                <a:solidFill>
                  <a:prstClr val="black"/>
                </a:solidFill>
              </a:rPr>
              <a:t>AV800 	- </a:t>
            </a:r>
            <a:r>
              <a:rPr lang="en-US" sz="1600" dirty="0" err="1">
                <a:solidFill>
                  <a:prstClr val="black"/>
                </a:solidFill>
              </a:rPr>
              <a:t>Bruker</a:t>
            </a:r>
            <a:r>
              <a:rPr lang="en-US" sz="1600" dirty="0">
                <a:solidFill>
                  <a:prstClr val="black"/>
                </a:solidFill>
              </a:rPr>
              <a:t> 800 MHz  with </a:t>
            </a:r>
            <a:r>
              <a:rPr lang="en-US" sz="1600" dirty="0" err="1">
                <a:solidFill>
                  <a:prstClr val="black"/>
                </a:solidFill>
              </a:rPr>
              <a:t>cryo</a:t>
            </a:r>
            <a:r>
              <a:rPr lang="en-US" sz="1600" dirty="0">
                <a:solidFill>
                  <a:prstClr val="black"/>
                </a:solidFill>
              </a:rPr>
              <a:t> probe</a:t>
            </a:r>
          </a:p>
        </p:txBody>
      </p:sp>
      <p:sp>
        <p:nvSpPr>
          <p:cNvPr id="14" name="Title 12"/>
          <p:cNvSpPr txBox="1">
            <a:spLocks/>
          </p:cNvSpPr>
          <p:nvPr/>
        </p:nvSpPr>
        <p:spPr>
          <a:xfrm>
            <a:off x="0" y="68472"/>
            <a:ext cx="7645646" cy="584776"/>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3200" kern="1200">
                <a:solidFill>
                  <a:srgbClr val="FFFFFF"/>
                </a:solidFill>
                <a:latin typeface="Arial"/>
                <a:ea typeface="+mj-ea"/>
                <a:cs typeface="Arial"/>
              </a:defRPr>
            </a:lvl1pPr>
          </a:lstStyle>
          <a:p>
            <a:pPr algn="l"/>
            <a:r>
              <a:rPr lang="en-GB" b="1" spc="300" dirty="0">
                <a:latin typeface="+mj-lt"/>
                <a:cs typeface="Calibri"/>
              </a:rPr>
              <a:t>Advanced Research Facilities</a:t>
            </a:r>
          </a:p>
        </p:txBody>
      </p:sp>
    </p:spTree>
    <p:extLst>
      <p:ext uri="{BB962C8B-B14F-4D97-AF65-F5344CB8AC3E}">
        <p14:creationId xmlns:p14="http://schemas.microsoft.com/office/powerpoint/2010/main" val="795422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a:off x="1692887" y="3628519"/>
            <a:ext cx="8814692" cy="2923877"/>
          </a:xfrm>
          <a:prstGeom prst="rect">
            <a:avLst/>
          </a:prstGeom>
          <a:noFill/>
        </p:spPr>
        <p:txBody>
          <a:bodyPr wrap="square" rtlCol="0">
            <a:spAutoFit/>
          </a:bodyPr>
          <a:lstStyle/>
          <a:p>
            <a:pPr algn="ctr" defTabSz="457200"/>
            <a:r>
              <a:rPr lang="en-GB" sz="2000" b="1" dirty="0">
                <a:solidFill>
                  <a:prstClr val="black"/>
                </a:solidFill>
              </a:rPr>
              <a:t>1,500 acres sprawling landscape, 200 Km from Bengaluru</a:t>
            </a:r>
          </a:p>
          <a:p>
            <a:pPr algn="ctr" defTabSz="457200"/>
            <a:r>
              <a:rPr lang="en-GB" sz="2000" b="1" dirty="0">
                <a:solidFill>
                  <a:prstClr val="black"/>
                </a:solidFill>
              </a:rPr>
              <a:t>As part of an 8000 acres Science City Project of Government of Karnataka </a:t>
            </a:r>
          </a:p>
          <a:p>
            <a:pPr algn="ctr" defTabSz="457200"/>
            <a:r>
              <a:rPr lang="en-GB" sz="2000" b="1" dirty="0" err="1">
                <a:solidFill>
                  <a:prstClr val="black"/>
                </a:solidFill>
              </a:rPr>
              <a:t>IISc’s</a:t>
            </a:r>
            <a:r>
              <a:rPr lang="en-GB" sz="2000" b="1" dirty="0">
                <a:solidFill>
                  <a:prstClr val="black"/>
                </a:solidFill>
              </a:rPr>
              <a:t> neighbours here include national institutions such as DRDO, BARC &amp; ISRO</a:t>
            </a:r>
          </a:p>
          <a:p>
            <a:pPr algn="ctr" defTabSz="457200"/>
            <a:endParaRPr lang="en-GB" sz="2400" b="1" dirty="0">
              <a:solidFill>
                <a:prstClr val="black"/>
              </a:solidFill>
            </a:endParaRPr>
          </a:p>
          <a:p>
            <a:pPr algn="ctr" defTabSz="457200"/>
            <a:r>
              <a:rPr lang="en-GB" sz="2000" b="1" dirty="0">
                <a:solidFill>
                  <a:prstClr val="black"/>
                </a:solidFill>
              </a:rPr>
              <a:t>IISc PROJECTS:</a:t>
            </a:r>
            <a:endParaRPr lang="en-GB" sz="1600" b="1" dirty="0">
              <a:solidFill>
                <a:prstClr val="black"/>
              </a:solidFill>
            </a:endParaRPr>
          </a:p>
          <a:p>
            <a:pPr algn="ctr" defTabSz="457200"/>
            <a:r>
              <a:rPr lang="en-GB" sz="2000" b="1" dirty="0">
                <a:solidFill>
                  <a:srgbClr val="EC5D20"/>
                </a:solidFill>
              </a:rPr>
              <a:t>Skill development centre and associated laboratories and housing</a:t>
            </a:r>
          </a:p>
          <a:p>
            <a:pPr algn="ctr" defTabSz="457200"/>
            <a:r>
              <a:rPr lang="en-GB" sz="2000" b="1" dirty="0">
                <a:solidFill>
                  <a:srgbClr val="EC5D20"/>
                </a:solidFill>
              </a:rPr>
              <a:t>Climate change observatory</a:t>
            </a:r>
          </a:p>
          <a:p>
            <a:pPr algn="ctr" defTabSz="457200"/>
            <a:r>
              <a:rPr lang="en-GB" sz="2000" b="1" dirty="0">
                <a:solidFill>
                  <a:srgbClr val="EC5D20"/>
                </a:solidFill>
              </a:rPr>
              <a:t>Large test-beds for solar energy</a:t>
            </a:r>
          </a:p>
          <a:p>
            <a:pPr algn="ctr" defTabSz="457200"/>
            <a:r>
              <a:rPr lang="en-GB" sz="2000" b="1" dirty="0">
                <a:solidFill>
                  <a:srgbClr val="EC5D20"/>
                </a:solidFill>
              </a:rPr>
              <a:t>Extension centre of the Centre for Sustainable Technologies</a:t>
            </a:r>
            <a:endParaRPr lang="en-GB" sz="2000" dirty="0">
              <a:solidFill>
                <a:srgbClr val="EC5D20"/>
              </a:solidFill>
            </a:endParaRPr>
          </a:p>
        </p:txBody>
      </p:sp>
      <p:cxnSp>
        <p:nvCxnSpPr>
          <p:cNvPr id="5" name="Straight Connector 4"/>
          <p:cNvCxnSpPr/>
          <p:nvPr/>
        </p:nvCxnSpPr>
        <p:spPr>
          <a:xfrm>
            <a:off x="2518833" y="4648200"/>
            <a:ext cx="7154334"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4" name="Picture 3" descr="challaker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0" y="771152"/>
            <a:ext cx="9144000" cy="2648696"/>
          </a:xfrm>
          <a:prstGeom prst="rect">
            <a:avLst/>
          </a:prstGeom>
        </p:spPr>
      </p:pic>
      <p:sp>
        <p:nvSpPr>
          <p:cNvPr id="7" name="Title 12"/>
          <p:cNvSpPr txBox="1">
            <a:spLocks/>
          </p:cNvSpPr>
          <p:nvPr/>
        </p:nvSpPr>
        <p:spPr>
          <a:xfrm>
            <a:off x="38100" y="82041"/>
            <a:ext cx="8060326" cy="584776"/>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3200" kern="1200">
                <a:solidFill>
                  <a:srgbClr val="FFFFFF"/>
                </a:solidFill>
                <a:latin typeface="Arial"/>
                <a:ea typeface="+mj-ea"/>
                <a:cs typeface="Arial"/>
              </a:defRPr>
            </a:lvl1pPr>
          </a:lstStyle>
          <a:p>
            <a:pPr algn="l"/>
            <a:r>
              <a:rPr lang="en-GB" b="1" dirty="0">
                <a:latin typeface="Calibri"/>
                <a:cs typeface="Calibri"/>
              </a:rPr>
              <a:t>IISc </a:t>
            </a:r>
            <a:r>
              <a:rPr lang="en-GB" b="1" dirty="0" err="1">
                <a:latin typeface="Calibri"/>
                <a:cs typeface="Calibri"/>
              </a:rPr>
              <a:t>Challakere</a:t>
            </a:r>
            <a:r>
              <a:rPr lang="en-GB" b="1" dirty="0">
                <a:latin typeface="Calibri"/>
                <a:cs typeface="Calibri"/>
              </a:rPr>
              <a:t>: Science For Society </a:t>
            </a:r>
          </a:p>
        </p:txBody>
      </p:sp>
    </p:spTree>
    <p:extLst>
      <p:ext uri="{BB962C8B-B14F-4D97-AF65-F5344CB8AC3E}">
        <p14:creationId xmlns:p14="http://schemas.microsoft.com/office/powerpoint/2010/main" val="34897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dirty="0"/>
              <a:t>Some Good Practices Around the World</a:t>
            </a:r>
            <a:endParaRPr lang="en-IN" sz="3600" b="1" dirty="0"/>
          </a:p>
        </p:txBody>
      </p:sp>
    </p:spTree>
    <p:extLst>
      <p:ext uri="{BB962C8B-B14F-4D97-AF65-F5344CB8AC3E}">
        <p14:creationId xmlns:p14="http://schemas.microsoft.com/office/powerpoint/2010/main" val="1533206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11353800" cy="792162"/>
          </a:xfrm>
        </p:spPr>
        <p:txBody>
          <a:bodyPr>
            <a:normAutofit fontScale="90000"/>
          </a:bodyPr>
          <a:lstStyle/>
          <a:p>
            <a:r>
              <a:rPr lang="en-US" dirty="0"/>
              <a:t>US Academia: Major contributions to national and industry problems</a:t>
            </a:r>
            <a:endParaRPr lang="en-IN" dirty="0"/>
          </a:p>
        </p:txBody>
      </p:sp>
      <p:sp>
        <p:nvSpPr>
          <p:cNvPr id="3" name="Content Placeholder 2"/>
          <p:cNvSpPr>
            <a:spLocks noGrp="1"/>
          </p:cNvSpPr>
          <p:nvPr>
            <p:ph idx="1"/>
          </p:nvPr>
        </p:nvSpPr>
        <p:spPr>
          <a:xfrm>
            <a:off x="762000" y="1143000"/>
            <a:ext cx="10668000" cy="5334000"/>
          </a:xfrm>
        </p:spPr>
        <p:txBody>
          <a:bodyPr>
            <a:normAutofit lnSpcReduction="10000"/>
          </a:bodyPr>
          <a:lstStyle/>
          <a:p>
            <a:r>
              <a:rPr lang="en-US" dirty="0"/>
              <a:t>Development of microwave radar (at MIT, 1940-45)</a:t>
            </a:r>
          </a:p>
          <a:p>
            <a:pPr lvl="1"/>
            <a:r>
              <a:rPr lang="en-IN" dirty="0"/>
              <a:t>“It is frequently said that, although the atomic bomb ended World War II, it was radar that won the war.”</a:t>
            </a:r>
          </a:p>
          <a:p>
            <a:r>
              <a:rPr lang="en-US" dirty="0"/>
              <a:t>Polio vaccine (1952)</a:t>
            </a:r>
          </a:p>
          <a:p>
            <a:pPr lvl="1"/>
            <a:r>
              <a:rPr lang="en-US" dirty="0"/>
              <a:t>Post-war baby boom; 10s of 1000s of children contract polio</a:t>
            </a:r>
          </a:p>
          <a:p>
            <a:pPr lvl="1"/>
            <a:r>
              <a:rPr lang="en-IN" dirty="0"/>
              <a:t>Enders, Weller, &amp; Robbins, Harvard Medical School (1954 Nobel)</a:t>
            </a:r>
          </a:p>
          <a:p>
            <a:pPr lvl="1"/>
            <a:r>
              <a:rPr lang="en-US" dirty="0"/>
              <a:t>Led to the successful Jonas Salk vaccine</a:t>
            </a:r>
          </a:p>
          <a:p>
            <a:r>
              <a:rPr lang="en-US" dirty="0"/>
              <a:t>SPICE simulator for electronic circuits (UC Berkeley, 1973)</a:t>
            </a:r>
          </a:p>
          <a:p>
            <a:pPr lvl="1"/>
            <a:r>
              <a:rPr lang="en-US" dirty="0"/>
              <a:t>Later </a:t>
            </a:r>
            <a:r>
              <a:rPr lang="en-US" dirty="0" err="1"/>
              <a:t>commercialised</a:t>
            </a:r>
            <a:r>
              <a:rPr lang="en-US" dirty="0"/>
              <a:t> through Synopsys and Cadence</a:t>
            </a:r>
          </a:p>
          <a:p>
            <a:r>
              <a:rPr lang="en-US" dirty="0"/>
              <a:t>IBM Watson’s QA technology (2011)</a:t>
            </a:r>
          </a:p>
          <a:p>
            <a:pPr lvl="1"/>
            <a:r>
              <a:rPr lang="en-IN" dirty="0"/>
              <a:t>CMU, along with MIT, UTA, USC, RPI, U Albany, U Trento, U Mass</a:t>
            </a:r>
          </a:p>
          <a:p>
            <a:r>
              <a:rPr lang="en-US" dirty="0"/>
              <a:t>… and many others</a:t>
            </a:r>
            <a:endParaRPr lang="en-IN" dirty="0"/>
          </a:p>
          <a:p>
            <a:endParaRPr lang="en-IN" dirty="0"/>
          </a:p>
          <a:p>
            <a:endParaRPr lang="en-IN" dirty="0"/>
          </a:p>
          <a:p>
            <a:pPr lvl="1"/>
            <a:endParaRPr lang="en-IN" dirty="0"/>
          </a:p>
        </p:txBody>
      </p:sp>
    </p:spTree>
    <p:extLst>
      <p:ext uri="{BB962C8B-B14F-4D97-AF65-F5344CB8AC3E}">
        <p14:creationId xmlns:p14="http://schemas.microsoft.com/office/powerpoint/2010/main" val="1533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http://www.cra.org/govaffairs/images/Tire-Tracks-Color_lg.jpg"/>
          <p:cNvPicPr>
            <a:picLocks noChangeAspect="1" noChangeArrowheads="1"/>
          </p:cNvPicPr>
          <p:nvPr/>
        </p:nvPicPr>
        <p:blipFill>
          <a:blip r:embed="rId2"/>
          <a:srcRect/>
          <a:stretch>
            <a:fillRect/>
          </a:stretch>
        </p:blipFill>
        <p:spPr bwMode="auto">
          <a:xfrm>
            <a:off x="1529316" y="352834"/>
            <a:ext cx="9144000" cy="6507163"/>
          </a:xfrm>
          <a:prstGeom prst="rect">
            <a:avLst/>
          </a:prstGeom>
          <a:noFill/>
          <a:ln w="9525">
            <a:noFill/>
            <a:miter lim="800000"/>
            <a:headEnd/>
            <a:tailEnd/>
          </a:ln>
        </p:spPr>
      </p:pic>
      <p:sp>
        <p:nvSpPr>
          <p:cNvPr id="2" name="TextBox 1"/>
          <p:cNvSpPr txBox="1"/>
          <p:nvPr/>
        </p:nvSpPr>
        <p:spPr>
          <a:xfrm>
            <a:off x="8663763" y="6612899"/>
            <a:ext cx="2057400" cy="276999"/>
          </a:xfrm>
          <a:prstGeom prst="rect">
            <a:avLst/>
          </a:prstGeom>
          <a:noFill/>
        </p:spPr>
        <p:txBody>
          <a:bodyPr wrap="square" rtlCol="0">
            <a:spAutoFit/>
          </a:bodyPr>
          <a:lstStyle/>
          <a:p>
            <a:pPr>
              <a:defRPr/>
            </a:pPr>
            <a:r>
              <a:rPr lang="en-US" sz="1200" b="1" dirty="0">
                <a:solidFill>
                  <a:srgbClr val="1F497D">
                    <a:lumMod val="60000"/>
                    <a:lumOff val="40000"/>
                  </a:srgbClr>
                </a:solidFill>
                <a:latin typeface="Calibri"/>
              </a:rPr>
              <a:t>Shankar </a:t>
            </a:r>
            <a:r>
              <a:rPr lang="en-US" sz="1200" b="1" dirty="0" err="1">
                <a:solidFill>
                  <a:srgbClr val="1F497D">
                    <a:lumMod val="60000"/>
                    <a:lumOff val="40000"/>
                  </a:srgbClr>
                </a:solidFill>
                <a:latin typeface="Calibri"/>
              </a:rPr>
              <a:t>Sastry</a:t>
            </a:r>
            <a:r>
              <a:rPr lang="en-US" sz="1200" b="1" dirty="0">
                <a:solidFill>
                  <a:srgbClr val="1F497D">
                    <a:lumMod val="60000"/>
                    <a:lumOff val="40000"/>
                  </a:srgbClr>
                </a:solidFill>
                <a:latin typeface="Calibri"/>
              </a:rPr>
              <a:t>, Pan IIT 2014</a:t>
            </a:r>
            <a:endParaRPr lang="en-IN" sz="1200" b="1" dirty="0">
              <a:solidFill>
                <a:srgbClr val="1F497D">
                  <a:lumMod val="60000"/>
                  <a:lumOff val="40000"/>
                </a:srgbClr>
              </a:solidFill>
              <a:latin typeface="Calibri"/>
            </a:endParaRPr>
          </a:p>
        </p:txBody>
      </p:sp>
      <p:sp>
        <p:nvSpPr>
          <p:cNvPr id="4" name="Title 1"/>
          <p:cNvSpPr txBox="1">
            <a:spLocks/>
          </p:cNvSpPr>
          <p:nvPr/>
        </p:nvSpPr>
        <p:spPr>
          <a:xfrm>
            <a:off x="2002465" y="-62910"/>
            <a:ext cx="82296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a:solidFill>
                  <a:prstClr val="black"/>
                </a:solidFill>
                <a:latin typeface="Calibri"/>
              </a:rPr>
              <a:t>Academia-Industry: Not just one-way traffic</a:t>
            </a:r>
            <a:endParaRPr lang="en-IN" sz="2400" b="1" dirty="0">
              <a:solidFill>
                <a:prstClr val="black"/>
              </a:solidFill>
              <a:latin typeface="Calibri"/>
            </a:endParaRPr>
          </a:p>
        </p:txBody>
      </p:sp>
    </p:spTree>
    <p:extLst>
      <p:ext uri="{BB962C8B-B14F-4D97-AF65-F5344CB8AC3E}">
        <p14:creationId xmlns:p14="http://schemas.microsoft.com/office/powerpoint/2010/main" val="4254240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92162"/>
          </a:xfrm>
        </p:spPr>
        <p:txBody>
          <a:bodyPr>
            <a:noAutofit/>
          </a:bodyPr>
          <a:lstStyle/>
          <a:p>
            <a:r>
              <a:rPr lang="en-IN" sz="2400" dirty="0"/>
              <a:t>The Impact Of Academic Research On Industrial Performance</a:t>
            </a:r>
            <a:br>
              <a:rPr lang="en-IN" sz="2400" dirty="0"/>
            </a:br>
            <a:r>
              <a:rPr lang="en-IN" sz="2400" dirty="0"/>
              <a:t>US National Academy of Engineering, 2003</a:t>
            </a:r>
          </a:p>
        </p:txBody>
      </p:sp>
      <p:sp>
        <p:nvSpPr>
          <p:cNvPr id="3" name="Content Placeholder 2"/>
          <p:cNvSpPr>
            <a:spLocks noGrp="1"/>
          </p:cNvSpPr>
          <p:nvPr>
            <p:ph idx="1"/>
          </p:nvPr>
        </p:nvSpPr>
        <p:spPr>
          <a:xfrm>
            <a:off x="1676400" y="990600"/>
            <a:ext cx="8839200" cy="5791200"/>
          </a:xfrm>
        </p:spPr>
        <p:txBody>
          <a:bodyPr>
            <a:normAutofit fontScale="85000" lnSpcReduction="10000"/>
          </a:bodyPr>
          <a:lstStyle/>
          <a:p>
            <a:pPr marL="0" indent="0" algn="just">
              <a:buNone/>
            </a:pPr>
            <a:r>
              <a:rPr lang="en-IN" dirty="0"/>
              <a:t>“American universities are integral to the success of American industry. The core mission of the university, educating much of the American workforce, is essential to productivity growth, innovation, technological progress, and virtually every other national economic and societal objective. Academic research—in physical sciences, social sciences, computer sciences, and engineering—provides a constant flow of ideas, analyses, and breakthroughs that vitalize industry. The strengths of academic research—principally the resources to focus on long-term, fundamental, risky goals and to mount broad collaborative projects—complement the applied research and development (R&amp;D) performed by industry. Universities are a source not only of scientific and technological ideas that lead to new products and processes, but also social and political insights that strengthen the nation’s ability to adapt to new technologies and, therefore, to embrace continued innovation. As industries have become more dependent on innovation, new skills, and technological prowess, academic contributions have become increasingly critical to economic success.”</a:t>
            </a:r>
          </a:p>
        </p:txBody>
      </p:sp>
    </p:spTree>
    <p:extLst>
      <p:ext uri="{BB962C8B-B14F-4D97-AF65-F5344CB8AC3E}">
        <p14:creationId xmlns:p14="http://schemas.microsoft.com/office/powerpoint/2010/main" val="247374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8" presetClass="emph" presetSubtype="0" fill="hold" grpId="1" nodeType="withEffect">
                                  <p:stCondLst>
                                    <p:cond delay="0"/>
                                  </p:stCondLst>
                                  <p:iterate type="lt">
                                    <p:tmPct val="4000"/>
                                  </p:iterate>
                                  <p:childTnLst>
                                    <p:set>
                                      <p:cBhvr override="childStyle">
                                        <p:cTn id="8" dur="10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06075-F9B2-4436-AAFA-897433480C06}"/>
              </a:ext>
            </a:extLst>
          </p:cNvPr>
          <p:cNvSpPr>
            <a:spLocks noGrp="1"/>
          </p:cNvSpPr>
          <p:nvPr>
            <p:ph type="title"/>
          </p:nvPr>
        </p:nvSpPr>
        <p:spPr>
          <a:xfrm>
            <a:off x="1981200" y="-152400"/>
            <a:ext cx="8229600" cy="792162"/>
          </a:xfrm>
        </p:spPr>
        <p:txBody>
          <a:bodyPr/>
          <a:lstStyle/>
          <a:p>
            <a:r>
              <a:rPr lang="en-US" dirty="0"/>
              <a:t>Integrating Discovery Research and Innovation</a:t>
            </a:r>
          </a:p>
        </p:txBody>
      </p:sp>
      <p:graphicFrame>
        <p:nvGraphicFramePr>
          <p:cNvPr id="6" name="Table 5">
            <a:extLst>
              <a:ext uri="{FF2B5EF4-FFF2-40B4-BE49-F238E27FC236}">
                <a16:creationId xmlns:a16="http://schemas.microsoft.com/office/drawing/2014/main" id="{21054D45-9D8E-418B-9587-06E8114C739C}"/>
              </a:ext>
            </a:extLst>
          </p:cNvPr>
          <p:cNvGraphicFramePr>
            <a:graphicFrameLocks noGrp="1"/>
          </p:cNvGraphicFramePr>
          <p:nvPr>
            <p:extLst/>
          </p:nvPr>
        </p:nvGraphicFramePr>
        <p:xfrm>
          <a:off x="2298373" y="2385289"/>
          <a:ext cx="4321314" cy="3398679"/>
        </p:xfrm>
        <a:graphic>
          <a:graphicData uri="http://schemas.openxmlformats.org/drawingml/2006/table">
            <a:tbl>
              <a:tblPr firstRow="1" bandRow="1">
                <a:tableStyleId>{5C22544A-7EE6-4342-B048-85BDC9FD1C3A}</a:tableStyleId>
              </a:tblPr>
              <a:tblGrid>
                <a:gridCol w="2160657">
                  <a:extLst>
                    <a:ext uri="{9D8B030D-6E8A-4147-A177-3AD203B41FA5}">
                      <a16:colId xmlns:a16="http://schemas.microsoft.com/office/drawing/2014/main" val="2923641962"/>
                    </a:ext>
                  </a:extLst>
                </a:gridCol>
                <a:gridCol w="2160657">
                  <a:extLst>
                    <a:ext uri="{9D8B030D-6E8A-4147-A177-3AD203B41FA5}">
                      <a16:colId xmlns:a16="http://schemas.microsoft.com/office/drawing/2014/main" val="1262947888"/>
                    </a:ext>
                  </a:extLst>
                </a:gridCol>
              </a:tblGrid>
              <a:tr h="1661319">
                <a:tc>
                  <a:txBody>
                    <a:bodyPr/>
                    <a:lstStyle/>
                    <a:p>
                      <a:pPr algn="ctr"/>
                      <a:r>
                        <a:rPr lang="en-US" b="1" dirty="0">
                          <a:solidFill>
                            <a:schemeClr val="tx1"/>
                          </a:solidFill>
                        </a:rPr>
                        <a:t>Curiosity driven basic research</a:t>
                      </a:r>
                    </a:p>
                    <a:p>
                      <a:pPr algn="ctr"/>
                      <a:r>
                        <a:rPr lang="en-US" b="1" dirty="0">
                          <a:solidFill>
                            <a:schemeClr val="tx1"/>
                          </a:solidFill>
                        </a:rPr>
                        <a:t>(Bohr’s Quadrant)</a:t>
                      </a:r>
                    </a:p>
                  </a:txBody>
                  <a:tcPr anchor="ctr" anchorCtr="1">
                    <a:solidFill>
                      <a:schemeClr val="accent1">
                        <a:lumMod val="40000"/>
                        <a:lumOff val="60000"/>
                      </a:schemeClr>
                    </a:solidFill>
                  </a:tcPr>
                </a:tc>
                <a:tc>
                  <a:txBody>
                    <a:bodyPr/>
                    <a:lstStyle/>
                    <a:p>
                      <a:pPr algn="ctr"/>
                      <a:r>
                        <a:rPr lang="en-US" b="1" dirty="0">
                          <a:solidFill>
                            <a:schemeClr val="bg1"/>
                          </a:solidFill>
                        </a:rPr>
                        <a:t>Use inspired basic research</a:t>
                      </a:r>
                    </a:p>
                    <a:p>
                      <a:pPr algn="ctr"/>
                      <a:r>
                        <a:rPr lang="en-US" b="1" dirty="0">
                          <a:solidFill>
                            <a:schemeClr val="bg1"/>
                          </a:solidFill>
                        </a:rPr>
                        <a:t>(Pasteur’s Quadrant)</a:t>
                      </a:r>
                    </a:p>
                  </a:txBody>
                  <a:tcPr anchor="ctr" anchorCtr="1"/>
                </a:tc>
                <a:extLst>
                  <a:ext uri="{0D108BD9-81ED-4DB2-BD59-A6C34878D82A}">
                    <a16:rowId xmlns:a16="http://schemas.microsoft.com/office/drawing/2014/main" val="3797832260"/>
                  </a:ext>
                </a:extLst>
              </a:tr>
              <a:tr h="1661319">
                <a:tc>
                  <a:txBody>
                    <a:bodyPr/>
                    <a:lstStyle/>
                    <a:p>
                      <a:pPr algn="ctr"/>
                      <a:endParaRPr lang="en-US" b="1" dirty="0"/>
                    </a:p>
                  </a:txBody>
                  <a:tcPr anchor="ctr" anchorCtr="1"/>
                </a:tc>
                <a:tc>
                  <a:txBody>
                    <a:bodyPr/>
                    <a:lstStyle/>
                    <a:p>
                      <a:pPr algn="ctr"/>
                      <a:r>
                        <a:rPr lang="en-US" b="1" dirty="0"/>
                        <a:t>Applications development without recourse to fundamental investigations </a:t>
                      </a:r>
                    </a:p>
                    <a:p>
                      <a:pPr algn="ctr"/>
                      <a:r>
                        <a:rPr lang="en-US" b="1" dirty="0"/>
                        <a:t>(Edison’s Quadrant)</a:t>
                      </a:r>
                    </a:p>
                  </a:txBody>
                  <a:tcPr anchor="ctr" anchorCtr="1">
                    <a:solidFill>
                      <a:schemeClr val="accent1">
                        <a:lumMod val="40000"/>
                        <a:lumOff val="60000"/>
                      </a:schemeClr>
                    </a:solidFill>
                  </a:tcPr>
                </a:tc>
                <a:extLst>
                  <a:ext uri="{0D108BD9-81ED-4DB2-BD59-A6C34878D82A}">
                    <a16:rowId xmlns:a16="http://schemas.microsoft.com/office/drawing/2014/main" val="1081036418"/>
                  </a:ext>
                </a:extLst>
              </a:tr>
            </a:tbl>
          </a:graphicData>
        </a:graphic>
      </p:graphicFrame>
      <p:sp>
        <p:nvSpPr>
          <p:cNvPr id="7" name="TextBox 6">
            <a:extLst>
              <a:ext uri="{FF2B5EF4-FFF2-40B4-BE49-F238E27FC236}">
                <a16:creationId xmlns:a16="http://schemas.microsoft.com/office/drawing/2014/main" id="{0E35CBDA-EFF2-4AF0-949B-B85046AA06A4}"/>
              </a:ext>
            </a:extLst>
          </p:cNvPr>
          <p:cNvSpPr txBox="1"/>
          <p:nvPr/>
        </p:nvSpPr>
        <p:spPr>
          <a:xfrm>
            <a:off x="3038287" y="5908137"/>
            <a:ext cx="2971800" cy="400110"/>
          </a:xfrm>
          <a:prstGeom prst="rect">
            <a:avLst/>
          </a:prstGeom>
          <a:noFill/>
        </p:spPr>
        <p:txBody>
          <a:bodyPr wrap="square" rtlCol="0">
            <a:spAutoFit/>
          </a:bodyPr>
          <a:lstStyle/>
          <a:p>
            <a:pPr algn="ctr"/>
            <a:r>
              <a:rPr lang="en-US" sz="2000" b="1" dirty="0">
                <a:solidFill>
                  <a:prstClr val="black"/>
                </a:solidFill>
                <a:latin typeface="Calibri"/>
              </a:rPr>
              <a:t>Considerations of use</a:t>
            </a:r>
          </a:p>
        </p:txBody>
      </p:sp>
      <p:cxnSp>
        <p:nvCxnSpPr>
          <p:cNvPr id="9" name="Straight Arrow Connector 8">
            <a:extLst>
              <a:ext uri="{FF2B5EF4-FFF2-40B4-BE49-F238E27FC236}">
                <a16:creationId xmlns:a16="http://schemas.microsoft.com/office/drawing/2014/main" id="{683E8F65-8582-4E39-B242-C24C5853C517}"/>
              </a:ext>
            </a:extLst>
          </p:cNvPr>
          <p:cNvCxnSpPr>
            <a:cxnSpLocks/>
          </p:cNvCxnSpPr>
          <p:nvPr/>
        </p:nvCxnSpPr>
        <p:spPr>
          <a:xfrm>
            <a:off x="2428687" y="5946079"/>
            <a:ext cx="4038600" cy="0"/>
          </a:xfrm>
          <a:prstGeom prst="straightConnector1">
            <a:avLst/>
          </a:prstGeom>
          <a:ln w="50800">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311846A-EDB5-448E-B9DE-708330B7FF33}"/>
              </a:ext>
            </a:extLst>
          </p:cNvPr>
          <p:cNvSpPr txBox="1"/>
          <p:nvPr/>
        </p:nvSpPr>
        <p:spPr>
          <a:xfrm rot="16200000">
            <a:off x="284044" y="3772734"/>
            <a:ext cx="2971800" cy="707886"/>
          </a:xfrm>
          <a:prstGeom prst="rect">
            <a:avLst/>
          </a:prstGeom>
          <a:noFill/>
        </p:spPr>
        <p:txBody>
          <a:bodyPr wrap="square" rtlCol="0">
            <a:spAutoFit/>
          </a:bodyPr>
          <a:lstStyle/>
          <a:p>
            <a:pPr algn="ctr"/>
            <a:r>
              <a:rPr lang="en-US" sz="2000" b="1" dirty="0">
                <a:solidFill>
                  <a:prstClr val="black"/>
                </a:solidFill>
                <a:latin typeface="Calibri"/>
              </a:rPr>
              <a:t>Quest for fundamental understanding</a:t>
            </a:r>
          </a:p>
        </p:txBody>
      </p:sp>
      <p:cxnSp>
        <p:nvCxnSpPr>
          <p:cNvPr id="12" name="Straight Arrow Connector 11">
            <a:extLst>
              <a:ext uri="{FF2B5EF4-FFF2-40B4-BE49-F238E27FC236}">
                <a16:creationId xmlns:a16="http://schemas.microsoft.com/office/drawing/2014/main" id="{9B4AAE48-6F05-4D0B-95B2-ED19E8DB44FA}"/>
              </a:ext>
            </a:extLst>
          </p:cNvPr>
          <p:cNvCxnSpPr>
            <a:cxnSpLocks/>
          </p:cNvCxnSpPr>
          <p:nvPr/>
        </p:nvCxnSpPr>
        <p:spPr>
          <a:xfrm flipV="1">
            <a:off x="2123887" y="2640777"/>
            <a:ext cx="0" cy="3079750"/>
          </a:xfrm>
          <a:prstGeom prst="straightConnector1">
            <a:avLst/>
          </a:prstGeom>
          <a:ln w="50800">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F1A0EDD-2B83-4FCD-9FDC-C81430761AA4}"/>
              </a:ext>
            </a:extLst>
          </p:cNvPr>
          <p:cNvCxnSpPr>
            <a:cxnSpLocks/>
          </p:cNvCxnSpPr>
          <p:nvPr/>
        </p:nvCxnSpPr>
        <p:spPr>
          <a:xfrm>
            <a:off x="1776000" y="980224"/>
            <a:ext cx="8640000" cy="0"/>
          </a:xfrm>
          <a:prstGeom prst="straightConnector1">
            <a:avLst/>
          </a:prstGeom>
          <a:ln w="50800">
            <a:headEnd type="diamond" w="lg" len="lg"/>
            <a:tailEnd type="diamond"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6D5F6E4-4442-4833-9914-D1C6169B9483}"/>
              </a:ext>
            </a:extLst>
          </p:cNvPr>
          <p:cNvSpPr txBox="1"/>
          <p:nvPr/>
        </p:nvSpPr>
        <p:spPr>
          <a:xfrm>
            <a:off x="1776000" y="909000"/>
            <a:ext cx="1800000" cy="400110"/>
          </a:xfrm>
          <a:prstGeom prst="rect">
            <a:avLst/>
          </a:prstGeom>
          <a:noFill/>
        </p:spPr>
        <p:txBody>
          <a:bodyPr wrap="square" rtlCol="0">
            <a:spAutoFit/>
          </a:bodyPr>
          <a:lstStyle/>
          <a:p>
            <a:pPr algn="ctr"/>
            <a:r>
              <a:rPr lang="en-US" sz="2000" b="1" dirty="0">
                <a:solidFill>
                  <a:prstClr val="black"/>
                </a:solidFill>
                <a:latin typeface="Calibri"/>
              </a:rPr>
              <a:t>Basic Research</a:t>
            </a:r>
          </a:p>
        </p:txBody>
      </p:sp>
      <p:sp>
        <p:nvSpPr>
          <p:cNvPr id="14" name="TextBox 13">
            <a:extLst>
              <a:ext uri="{FF2B5EF4-FFF2-40B4-BE49-F238E27FC236}">
                <a16:creationId xmlns:a16="http://schemas.microsoft.com/office/drawing/2014/main" id="{BF59ECF9-5F09-41A0-9F6E-DF7A85BD090D}"/>
              </a:ext>
            </a:extLst>
          </p:cNvPr>
          <p:cNvSpPr txBox="1"/>
          <p:nvPr/>
        </p:nvSpPr>
        <p:spPr>
          <a:xfrm>
            <a:off x="8256000" y="909000"/>
            <a:ext cx="2352770" cy="400110"/>
          </a:xfrm>
          <a:prstGeom prst="rect">
            <a:avLst/>
          </a:prstGeom>
          <a:noFill/>
        </p:spPr>
        <p:txBody>
          <a:bodyPr wrap="square" rtlCol="0">
            <a:spAutoFit/>
          </a:bodyPr>
          <a:lstStyle/>
          <a:p>
            <a:pPr algn="ctr"/>
            <a:r>
              <a:rPr lang="en-US" sz="2000" b="1" dirty="0">
                <a:solidFill>
                  <a:prstClr val="black"/>
                </a:solidFill>
                <a:latin typeface="Calibri"/>
              </a:rPr>
              <a:t>Applied  Research</a:t>
            </a:r>
          </a:p>
        </p:txBody>
      </p:sp>
      <p:sp>
        <p:nvSpPr>
          <p:cNvPr id="16" name="TextBox 15">
            <a:extLst>
              <a:ext uri="{FF2B5EF4-FFF2-40B4-BE49-F238E27FC236}">
                <a16:creationId xmlns:a16="http://schemas.microsoft.com/office/drawing/2014/main" id="{3D793CE8-9D75-4EE5-951B-95789B56D092}"/>
              </a:ext>
            </a:extLst>
          </p:cNvPr>
          <p:cNvSpPr txBox="1"/>
          <p:nvPr/>
        </p:nvSpPr>
        <p:spPr>
          <a:xfrm>
            <a:off x="3210024" y="1989000"/>
            <a:ext cx="2357628" cy="400110"/>
          </a:xfrm>
          <a:prstGeom prst="rect">
            <a:avLst/>
          </a:prstGeom>
          <a:noFill/>
        </p:spPr>
        <p:txBody>
          <a:bodyPr wrap="square" rtlCol="0">
            <a:spAutoFit/>
          </a:bodyPr>
          <a:lstStyle/>
          <a:p>
            <a:pPr algn="ctr"/>
            <a:r>
              <a:rPr lang="en-US" sz="2000" b="1" dirty="0">
                <a:solidFill>
                  <a:prstClr val="black"/>
                </a:solidFill>
                <a:latin typeface="Calibri"/>
              </a:rPr>
              <a:t>Stokes’s Model</a:t>
            </a:r>
          </a:p>
        </p:txBody>
      </p:sp>
      <p:pic>
        <p:nvPicPr>
          <p:cNvPr id="20" name="Picture 19">
            <a:extLst>
              <a:ext uri="{FF2B5EF4-FFF2-40B4-BE49-F238E27FC236}">
                <a16:creationId xmlns:a16="http://schemas.microsoft.com/office/drawing/2014/main" id="{8BBDEDE5-8DCC-40E0-B4D4-E91702322B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6001" y="407052"/>
            <a:ext cx="568687" cy="1221948"/>
          </a:xfrm>
          <a:prstGeom prst="rect">
            <a:avLst/>
          </a:prstGeom>
        </p:spPr>
      </p:pic>
      <p:sp>
        <p:nvSpPr>
          <p:cNvPr id="21" name="TextBox 20">
            <a:extLst>
              <a:ext uri="{FF2B5EF4-FFF2-40B4-BE49-F238E27FC236}">
                <a16:creationId xmlns:a16="http://schemas.microsoft.com/office/drawing/2014/main" id="{64BBE107-8754-4815-8D04-AC25B618C3F4}"/>
              </a:ext>
            </a:extLst>
          </p:cNvPr>
          <p:cNvSpPr txBox="1"/>
          <p:nvPr/>
        </p:nvSpPr>
        <p:spPr>
          <a:xfrm>
            <a:off x="4923365" y="624903"/>
            <a:ext cx="2880000" cy="923330"/>
          </a:xfrm>
          <a:prstGeom prst="rect">
            <a:avLst/>
          </a:prstGeom>
          <a:noFill/>
        </p:spPr>
        <p:txBody>
          <a:bodyPr wrap="square" rtlCol="0">
            <a:spAutoFit/>
          </a:bodyPr>
          <a:lstStyle/>
          <a:p>
            <a:r>
              <a:rPr lang="en-US" b="1" dirty="0">
                <a:solidFill>
                  <a:prstClr val="black"/>
                </a:solidFill>
                <a:latin typeface="Calibri"/>
              </a:rPr>
              <a:t>I want to have impact while conducting basic research; how is that possible here?</a:t>
            </a:r>
          </a:p>
        </p:txBody>
      </p:sp>
      <p:sp>
        <p:nvSpPr>
          <p:cNvPr id="22" name="Rectangle 21">
            <a:extLst>
              <a:ext uri="{FF2B5EF4-FFF2-40B4-BE49-F238E27FC236}">
                <a16:creationId xmlns:a16="http://schemas.microsoft.com/office/drawing/2014/main" id="{3D1CD59B-4821-49E3-A034-615411355596}"/>
              </a:ext>
            </a:extLst>
          </p:cNvPr>
          <p:cNvSpPr/>
          <p:nvPr/>
        </p:nvSpPr>
        <p:spPr>
          <a:xfrm>
            <a:off x="7356000" y="2889000"/>
            <a:ext cx="2520000" cy="108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p>
            <a:pPr algn="ctr"/>
            <a:r>
              <a:rPr lang="en-US" b="1" dirty="0">
                <a:solidFill>
                  <a:srgbClr val="C00000"/>
                </a:solidFill>
                <a:latin typeface="Calibri"/>
              </a:rPr>
              <a:t>Discovery Research</a:t>
            </a:r>
          </a:p>
        </p:txBody>
      </p:sp>
      <p:sp>
        <p:nvSpPr>
          <p:cNvPr id="23" name="Rectangle 22">
            <a:extLst>
              <a:ext uri="{FF2B5EF4-FFF2-40B4-BE49-F238E27FC236}">
                <a16:creationId xmlns:a16="http://schemas.microsoft.com/office/drawing/2014/main" id="{96A58A24-A5A8-4778-BF5D-74D0BDE7E4AB}"/>
              </a:ext>
            </a:extLst>
          </p:cNvPr>
          <p:cNvSpPr/>
          <p:nvPr/>
        </p:nvSpPr>
        <p:spPr>
          <a:xfrm>
            <a:off x="7356000" y="4509000"/>
            <a:ext cx="2520000" cy="108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p>
            <a:pPr algn="ctr"/>
            <a:r>
              <a:rPr lang="en-US" b="1" dirty="0">
                <a:solidFill>
                  <a:srgbClr val="C00000"/>
                </a:solidFill>
                <a:latin typeface="Calibri"/>
              </a:rPr>
              <a:t>Need Driven Innovation</a:t>
            </a:r>
          </a:p>
        </p:txBody>
      </p:sp>
      <p:sp>
        <p:nvSpPr>
          <p:cNvPr id="24" name="Arc 23">
            <a:extLst>
              <a:ext uri="{FF2B5EF4-FFF2-40B4-BE49-F238E27FC236}">
                <a16:creationId xmlns:a16="http://schemas.microsoft.com/office/drawing/2014/main" id="{E6FAB2D0-95C2-4BAA-94FF-5C07542A070A}"/>
              </a:ext>
            </a:extLst>
          </p:cNvPr>
          <p:cNvSpPr/>
          <p:nvPr/>
        </p:nvSpPr>
        <p:spPr>
          <a:xfrm rot="204434">
            <a:off x="9310946" y="3464788"/>
            <a:ext cx="1044424" cy="1633301"/>
          </a:xfrm>
          <a:prstGeom prst="arc">
            <a:avLst>
              <a:gd name="adj1" fmla="val 16200000"/>
              <a:gd name="adj2" fmla="val 5027960"/>
            </a:avLst>
          </a:prstGeom>
          <a:ln w="50800">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latin typeface="Calibri"/>
            </a:endParaRPr>
          </a:p>
        </p:txBody>
      </p:sp>
      <p:sp>
        <p:nvSpPr>
          <p:cNvPr id="25" name="Arc 24">
            <a:extLst>
              <a:ext uri="{FF2B5EF4-FFF2-40B4-BE49-F238E27FC236}">
                <a16:creationId xmlns:a16="http://schemas.microsoft.com/office/drawing/2014/main" id="{5E4B720A-42AC-45CB-A14D-7B64F853EA96}"/>
              </a:ext>
            </a:extLst>
          </p:cNvPr>
          <p:cNvSpPr/>
          <p:nvPr/>
        </p:nvSpPr>
        <p:spPr>
          <a:xfrm rot="11060822">
            <a:off x="6876398" y="3446896"/>
            <a:ext cx="1044424" cy="1633301"/>
          </a:xfrm>
          <a:prstGeom prst="arc">
            <a:avLst>
              <a:gd name="adj1" fmla="val 16200000"/>
              <a:gd name="adj2" fmla="val 5027960"/>
            </a:avLst>
          </a:prstGeom>
          <a:ln w="50800">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6" name="TextBox 25">
            <a:extLst>
              <a:ext uri="{FF2B5EF4-FFF2-40B4-BE49-F238E27FC236}">
                <a16:creationId xmlns:a16="http://schemas.microsoft.com/office/drawing/2014/main" id="{F060CEAD-6659-40A7-8A5E-45FA32C0DD03}"/>
              </a:ext>
            </a:extLst>
          </p:cNvPr>
          <p:cNvSpPr txBox="1"/>
          <p:nvPr/>
        </p:nvSpPr>
        <p:spPr>
          <a:xfrm>
            <a:off x="6456001" y="3898583"/>
            <a:ext cx="1681099" cy="646331"/>
          </a:xfrm>
          <a:prstGeom prst="rect">
            <a:avLst/>
          </a:prstGeom>
          <a:noFill/>
        </p:spPr>
        <p:txBody>
          <a:bodyPr wrap="square" rtlCol="0">
            <a:spAutoFit/>
          </a:bodyPr>
          <a:lstStyle/>
          <a:p>
            <a:pPr algn="ctr"/>
            <a:r>
              <a:rPr lang="en-US" b="1" dirty="0">
                <a:solidFill>
                  <a:prstClr val="black"/>
                </a:solidFill>
                <a:latin typeface="Calibri"/>
              </a:rPr>
              <a:t>Fundamental questions</a:t>
            </a:r>
          </a:p>
        </p:txBody>
      </p:sp>
      <p:sp>
        <p:nvSpPr>
          <p:cNvPr id="27" name="TextBox 26">
            <a:extLst>
              <a:ext uri="{FF2B5EF4-FFF2-40B4-BE49-F238E27FC236}">
                <a16:creationId xmlns:a16="http://schemas.microsoft.com/office/drawing/2014/main" id="{47FCCB45-148C-463B-A79B-A45C6724E213}"/>
              </a:ext>
            </a:extLst>
          </p:cNvPr>
          <p:cNvSpPr txBox="1"/>
          <p:nvPr/>
        </p:nvSpPr>
        <p:spPr>
          <a:xfrm>
            <a:off x="8872415" y="3901525"/>
            <a:ext cx="2099899" cy="646331"/>
          </a:xfrm>
          <a:prstGeom prst="rect">
            <a:avLst/>
          </a:prstGeom>
          <a:noFill/>
        </p:spPr>
        <p:txBody>
          <a:bodyPr wrap="square" rtlCol="0">
            <a:spAutoFit/>
          </a:bodyPr>
          <a:lstStyle/>
          <a:p>
            <a:pPr algn="ctr"/>
            <a:r>
              <a:rPr lang="en-US" b="1" dirty="0">
                <a:solidFill>
                  <a:prstClr val="black"/>
                </a:solidFill>
                <a:latin typeface="Calibri"/>
              </a:rPr>
              <a:t>Fundamentals  driven solutions</a:t>
            </a:r>
          </a:p>
        </p:txBody>
      </p:sp>
      <p:sp>
        <p:nvSpPr>
          <p:cNvPr id="28" name="TextBox 27">
            <a:extLst>
              <a:ext uri="{FF2B5EF4-FFF2-40B4-BE49-F238E27FC236}">
                <a16:creationId xmlns:a16="http://schemas.microsoft.com/office/drawing/2014/main" id="{95897F76-542E-4F44-96AD-51D8B582CD88}"/>
              </a:ext>
            </a:extLst>
          </p:cNvPr>
          <p:cNvSpPr txBox="1"/>
          <p:nvPr/>
        </p:nvSpPr>
        <p:spPr>
          <a:xfrm>
            <a:off x="7196885" y="5824615"/>
            <a:ext cx="3240000" cy="1077218"/>
          </a:xfrm>
          <a:prstGeom prst="rect">
            <a:avLst/>
          </a:prstGeom>
          <a:noFill/>
        </p:spPr>
        <p:txBody>
          <a:bodyPr wrap="square" rtlCol="0">
            <a:spAutoFit/>
          </a:bodyPr>
          <a:lstStyle/>
          <a:p>
            <a:pPr algn="ctr"/>
            <a:r>
              <a:rPr lang="en-US" sz="1600" b="1" dirty="0" err="1">
                <a:solidFill>
                  <a:prstClr val="black"/>
                </a:solidFill>
                <a:latin typeface="Calibri"/>
              </a:rPr>
              <a:t>Narayanamurti</a:t>
            </a:r>
            <a:r>
              <a:rPr lang="en-US" sz="1600" b="1" dirty="0">
                <a:solidFill>
                  <a:prstClr val="black"/>
                </a:solidFill>
                <a:latin typeface="Calibri"/>
              </a:rPr>
              <a:t> and </a:t>
            </a:r>
            <a:r>
              <a:rPr lang="en-US" sz="1600" b="1" dirty="0" err="1">
                <a:solidFill>
                  <a:prstClr val="black"/>
                </a:solidFill>
                <a:latin typeface="Calibri"/>
              </a:rPr>
              <a:t>Odumosu</a:t>
            </a:r>
            <a:r>
              <a:rPr lang="en-US" sz="1600" b="1" dirty="0">
                <a:solidFill>
                  <a:prstClr val="black"/>
                </a:solidFill>
                <a:latin typeface="Calibri"/>
              </a:rPr>
              <a:t>, “Cycles of Invention and Discovery: Rethinking the Endless Frontier,” Harvard, 2016</a:t>
            </a:r>
          </a:p>
        </p:txBody>
      </p:sp>
      <p:sp>
        <p:nvSpPr>
          <p:cNvPr id="29" name="TextBox 28">
            <a:extLst>
              <a:ext uri="{FF2B5EF4-FFF2-40B4-BE49-F238E27FC236}">
                <a16:creationId xmlns:a16="http://schemas.microsoft.com/office/drawing/2014/main" id="{0E60EEA6-FC40-4598-84DC-A481658129CD}"/>
              </a:ext>
            </a:extLst>
          </p:cNvPr>
          <p:cNvSpPr txBox="1"/>
          <p:nvPr/>
        </p:nvSpPr>
        <p:spPr>
          <a:xfrm>
            <a:off x="1938986" y="6304322"/>
            <a:ext cx="5237014" cy="584775"/>
          </a:xfrm>
          <a:prstGeom prst="rect">
            <a:avLst/>
          </a:prstGeom>
          <a:noFill/>
        </p:spPr>
        <p:txBody>
          <a:bodyPr wrap="square" rtlCol="0">
            <a:spAutoFit/>
          </a:bodyPr>
          <a:lstStyle/>
          <a:p>
            <a:pPr algn="ctr"/>
            <a:r>
              <a:rPr lang="en-US" sz="1600" b="1" dirty="0">
                <a:solidFill>
                  <a:prstClr val="black"/>
                </a:solidFill>
                <a:latin typeface="Calibri"/>
              </a:rPr>
              <a:t>Donald Stokes, “Pasteur’s Quadrant: Basic Science and Technological Innovation,” Brookings, 1997</a:t>
            </a:r>
          </a:p>
        </p:txBody>
      </p:sp>
      <p:sp>
        <p:nvSpPr>
          <p:cNvPr id="30" name="TextBox 29">
            <a:extLst>
              <a:ext uri="{FF2B5EF4-FFF2-40B4-BE49-F238E27FC236}">
                <a16:creationId xmlns:a16="http://schemas.microsoft.com/office/drawing/2014/main" id="{BD4D8D7E-0811-4869-941C-96F6D4BA0E41}"/>
              </a:ext>
            </a:extLst>
          </p:cNvPr>
          <p:cNvSpPr txBox="1"/>
          <p:nvPr/>
        </p:nvSpPr>
        <p:spPr>
          <a:xfrm>
            <a:off x="6816000" y="2015459"/>
            <a:ext cx="3600000" cy="400110"/>
          </a:xfrm>
          <a:prstGeom prst="rect">
            <a:avLst/>
          </a:prstGeom>
          <a:noFill/>
        </p:spPr>
        <p:txBody>
          <a:bodyPr wrap="square" rtlCol="0">
            <a:spAutoFit/>
          </a:bodyPr>
          <a:lstStyle/>
          <a:p>
            <a:pPr algn="ctr"/>
            <a:r>
              <a:rPr lang="en-US" sz="2000" b="1" dirty="0">
                <a:solidFill>
                  <a:prstClr val="black"/>
                </a:solidFill>
                <a:latin typeface="Calibri"/>
              </a:rPr>
              <a:t>The Discovery-Innovation Cycle</a:t>
            </a:r>
          </a:p>
        </p:txBody>
      </p:sp>
    </p:spTree>
    <p:extLst>
      <p:ext uri="{BB962C8B-B14F-4D97-AF65-F5344CB8AC3E}">
        <p14:creationId xmlns:p14="http://schemas.microsoft.com/office/powerpoint/2010/main" val="150107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P spid="14" grpId="0"/>
      <p:bldP spid="16" grpId="0"/>
      <p:bldP spid="21" grpId="0"/>
      <p:bldP spid="22" grpId="0" animBg="1"/>
      <p:bldP spid="23" grpId="0" animBg="1"/>
      <p:bldP spid="24" grpId="0" animBg="1"/>
      <p:bldP spid="25" grpId="0" animBg="1"/>
      <p:bldP spid="26" grpId="0"/>
      <p:bldP spid="27" grpId="0"/>
      <p:bldP spid="28" grpId="0"/>
      <p:bldP spid="29" grpId="0"/>
      <p:bldP spid="3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563562"/>
          </a:xfrm>
        </p:spPr>
        <p:txBody>
          <a:bodyPr>
            <a:normAutofit fontScale="90000"/>
          </a:bodyPr>
          <a:lstStyle/>
          <a:p>
            <a:r>
              <a:rPr lang="en-US" b="1" dirty="0"/>
              <a:t>The Importance of Collaboration</a:t>
            </a:r>
            <a:endParaRPr lang="en-IN" b="1" dirty="0"/>
          </a:p>
        </p:txBody>
      </p:sp>
      <p:sp>
        <p:nvSpPr>
          <p:cNvPr id="3" name="Content Placeholder 2"/>
          <p:cNvSpPr>
            <a:spLocks noGrp="1"/>
          </p:cNvSpPr>
          <p:nvPr>
            <p:ph idx="1"/>
          </p:nvPr>
        </p:nvSpPr>
        <p:spPr>
          <a:xfrm>
            <a:off x="737151" y="766271"/>
            <a:ext cx="4572000" cy="2819400"/>
          </a:xfrm>
        </p:spPr>
        <p:txBody>
          <a:bodyPr>
            <a:noAutofit/>
          </a:bodyPr>
          <a:lstStyle/>
          <a:p>
            <a:r>
              <a:rPr lang="en-US" dirty="0"/>
              <a:t>Complementary expertise</a:t>
            </a:r>
          </a:p>
          <a:p>
            <a:r>
              <a:rPr lang="en-US" dirty="0"/>
              <a:t>Leveraging resources</a:t>
            </a:r>
          </a:p>
          <a:p>
            <a:r>
              <a:rPr lang="en-US" dirty="0"/>
              <a:t>Increasing importance of </a:t>
            </a:r>
            <a:r>
              <a:rPr lang="en-US" dirty="0" err="1"/>
              <a:t>interdisciplinarity</a:t>
            </a:r>
            <a:endParaRPr lang="en-US" dirty="0"/>
          </a:p>
          <a:p>
            <a:r>
              <a:rPr lang="en-US" dirty="0"/>
              <a:t>The only way to do “big” impactful problems</a:t>
            </a:r>
          </a:p>
        </p:txBody>
      </p:sp>
      <p:graphicFrame>
        <p:nvGraphicFramePr>
          <p:cNvPr id="4" name="Chart 3"/>
          <p:cNvGraphicFramePr/>
          <p:nvPr>
            <p:extLst/>
          </p:nvPr>
        </p:nvGraphicFramePr>
        <p:xfrm>
          <a:off x="5751442" y="805070"/>
          <a:ext cx="1600200" cy="2590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nvPr>
        </p:nvGraphicFramePr>
        <p:xfrm>
          <a:off x="7341704" y="805070"/>
          <a:ext cx="1533939" cy="259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nvPr>
        </p:nvGraphicFramePr>
        <p:xfrm>
          <a:off x="8875643" y="805070"/>
          <a:ext cx="1447800" cy="25908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nvPr>
        </p:nvGraphicFramePr>
        <p:xfrm>
          <a:off x="2209800" y="3733800"/>
          <a:ext cx="7239000" cy="3006329"/>
        </p:xfrm>
        <a:graphic>
          <a:graphicData uri="http://schemas.openxmlformats.org/drawingml/2006/chart">
            <c:chart xmlns:c="http://schemas.openxmlformats.org/drawingml/2006/chart" xmlns:r="http://schemas.openxmlformats.org/officeDocument/2006/relationships" r:id="rId5"/>
          </a:graphicData>
        </a:graphic>
      </p:graphicFrame>
      <p:sp>
        <p:nvSpPr>
          <p:cNvPr id="8" name="Title 1"/>
          <p:cNvSpPr txBox="1">
            <a:spLocks/>
          </p:cNvSpPr>
          <p:nvPr/>
        </p:nvSpPr>
        <p:spPr>
          <a:xfrm>
            <a:off x="6178826" y="3394300"/>
            <a:ext cx="3657600" cy="2817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j-ea"/>
                <a:cs typeface="+mj-cs"/>
              </a:rPr>
              <a:t>Citations/paper vs. number of authors</a:t>
            </a:r>
            <a:endParaRPr kumimoji="0" lang="en-IN" sz="1600" b="1"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428044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Graphic spid="5" grpId="0">
        <p:bldAsOne/>
      </p:bldGraphic>
      <p:bldGraphic spid="6" grpId="0">
        <p:bldAsOne/>
      </p:bldGraphic>
      <p:bldGraphic spid="7" grpId="0">
        <p:bldAsOne/>
      </p:bldGraphic>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81" y="260648"/>
            <a:ext cx="11914909" cy="549843"/>
          </a:xfrm>
        </p:spPr>
        <p:txBody>
          <a:bodyPr>
            <a:noAutofit/>
          </a:bodyPr>
          <a:lstStyle/>
          <a:p>
            <a:r>
              <a:rPr lang="en-US" sz="2800" dirty="0"/>
              <a:t>World University Rankings: Country Representation (QS Rankings): Feb 2019</a:t>
            </a:r>
            <a:endParaRPr lang="en-IN" sz="1200" b="0" dirty="0"/>
          </a:p>
        </p:txBody>
      </p:sp>
      <p:graphicFrame>
        <p:nvGraphicFramePr>
          <p:cNvPr id="4" name="Table 3"/>
          <p:cNvGraphicFramePr>
            <a:graphicFrameLocks noGrp="1"/>
          </p:cNvGraphicFramePr>
          <p:nvPr>
            <p:extLst/>
          </p:nvPr>
        </p:nvGraphicFramePr>
        <p:xfrm>
          <a:off x="533400" y="969819"/>
          <a:ext cx="11159840" cy="5767290"/>
        </p:xfrm>
        <a:graphic>
          <a:graphicData uri="http://schemas.openxmlformats.org/drawingml/2006/table">
            <a:tbl>
              <a:tblPr firstRow="1" bandRow="1">
                <a:tableStyleId>{5C22544A-7EE6-4342-B048-85BDC9FD1C3A}</a:tableStyleId>
              </a:tblPr>
              <a:tblGrid>
                <a:gridCol w="1394980">
                  <a:extLst>
                    <a:ext uri="{9D8B030D-6E8A-4147-A177-3AD203B41FA5}">
                      <a16:colId xmlns:a16="http://schemas.microsoft.com/office/drawing/2014/main" val="20000"/>
                    </a:ext>
                  </a:extLst>
                </a:gridCol>
                <a:gridCol w="1394980">
                  <a:extLst>
                    <a:ext uri="{9D8B030D-6E8A-4147-A177-3AD203B41FA5}">
                      <a16:colId xmlns:a16="http://schemas.microsoft.com/office/drawing/2014/main" val="20001"/>
                    </a:ext>
                  </a:extLst>
                </a:gridCol>
                <a:gridCol w="1394980">
                  <a:extLst>
                    <a:ext uri="{9D8B030D-6E8A-4147-A177-3AD203B41FA5}">
                      <a16:colId xmlns:a16="http://schemas.microsoft.com/office/drawing/2014/main" val="20002"/>
                    </a:ext>
                  </a:extLst>
                </a:gridCol>
                <a:gridCol w="1394980">
                  <a:extLst>
                    <a:ext uri="{9D8B030D-6E8A-4147-A177-3AD203B41FA5}">
                      <a16:colId xmlns:a16="http://schemas.microsoft.com/office/drawing/2014/main" val="20003"/>
                    </a:ext>
                  </a:extLst>
                </a:gridCol>
                <a:gridCol w="1394980">
                  <a:extLst>
                    <a:ext uri="{9D8B030D-6E8A-4147-A177-3AD203B41FA5}">
                      <a16:colId xmlns:a16="http://schemas.microsoft.com/office/drawing/2014/main" val="20004"/>
                    </a:ext>
                  </a:extLst>
                </a:gridCol>
                <a:gridCol w="1394980">
                  <a:extLst>
                    <a:ext uri="{9D8B030D-6E8A-4147-A177-3AD203B41FA5}">
                      <a16:colId xmlns:a16="http://schemas.microsoft.com/office/drawing/2014/main" val="20005"/>
                    </a:ext>
                  </a:extLst>
                </a:gridCol>
                <a:gridCol w="1394980">
                  <a:extLst>
                    <a:ext uri="{9D8B030D-6E8A-4147-A177-3AD203B41FA5}">
                      <a16:colId xmlns:a16="http://schemas.microsoft.com/office/drawing/2014/main" val="20006"/>
                    </a:ext>
                  </a:extLst>
                </a:gridCol>
                <a:gridCol w="1394980">
                  <a:extLst>
                    <a:ext uri="{9D8B030D-6E8A-4147-A177-3AD203B41FA5}">
                      <a16:colId xmlns:a16="http://schemas.microsoft.com/office/drawing/2014/main" val="20007"/>
                    </a:ext>
                  </a:extLst>
                </a:gridCol>
              </a:tblGrid>
              <a:tr h="683205">
                <a:tc>
                  <a:txBody>
                    <a:bodyPr/>
                    <a:lstStyle/>
                    <a:p>
                      <a:pPr algn="ctr"/>
                      <a:endParaRPr lang="en-IN" sz="2400" dirty="0"/>
                    </a:p>
                  </a:txBody>
                  <a:tcPr/>
                </a:tc>
                <a:tc>
                  <a:txBody>
                    <a:bodyPr/>
                    <a:lstStyle/>
                    <a:p>
                      <a:pPr algn="ctr"/>
                      <a:r>
                        <a:rPr lang="en-US" sz="2400" dirty="0"/>
                        <a:t>USA</a:t>
                      </a:r>
                      <a:endParaRPr lang="en-IN" sz="2400" dirty="0"/>
                    </a:p>
                  </a:txBody>
                  <a:tcPr/>
                </a:tc>
                <a:tc>
                  <a:txBody>
                    <a:bodyPr/>
                    <a:lstStyle/>
                    <a:p>
                      <a:pPr algn="ctr"/>
                      <a:r>
                        <a:rPr lang="en-US" sz="2400" dirty="0"/>
                        <a:t>UK</a:t>
                      </a:r>
                      <a:endParaRPr lang="en-IN" sz="2400" dirty="0"/>
                    </a:p>
                  </a:txBody>
                  <a:tcPr/>
                </a:tc>
                <a:tc>
                  <a:txBody>
                    <a:bodyPr/>
                    <a:lstStyle/>
                    <a:p>
                      <a:pPr algn="ctr"/>
                      <a:r>
                        <a:rPr lang="en-US" sz="2400" dirty="0"/>
                        <a:t>Europe</a:t>
                      </a:r>
                    </a:p>
                    <a:p>
                      <a:pPr algn="ctr"/>
                      <a:r>
                        <a:rPr lang="en-US" sz="2400" dirty="0"/>
                        <a:t>(~UK)</a:t>
                      </a:r>
                      <a:endParaRPr lang="en-IN" sz="2400" dirty="0"/>
                    </a:p>
                  </a:txBody>
                  <a:tcPr/>
                </a:tc>
                <a:tc>
                  <a:txBody>
                    <a:bodyPr/>
                    <a:lstStyle/>
                    <a:p>
                      <a:pPr algn="ctr"/>
                      <a:r>
                        <a:rPr lang="en-US" sz="2400" dirty="0"/>
                        <a:t>China</a:t>
                      </a:r>
                      <a:endParaRPr lang="en-IN" sz="2400" dirty="0"/>
                    </a:p>
                  </a:txBody>
                  <a:tcPr/>
                </a:tc>
                <a:tc>
                  <a:txBody>
                    <a:bodyPr/>
                    <a:lstStyle/>
                    <a:p>
                      <a:pPr algn="ctr"/>
                      <a:r>
                        <a:rPr lang="en-US" sz="2400" dirty="0"/>
                        <a:t>S. Korea</a:t>
                      </a:r>
                      <a:endParaRPr lang="en-IN" sz="2400" dirty="0"/>
                    </a:p>
                  </a:txBody>
                  <a:tcPr/>
                </a:tc>
                <a:tc>
                  <a:txBody>
                    <a:bodyPr/>
                    <a:lstStyle/>
                    <a:p>
                      <a:pPr algn="ctr"/>
                      <a:r>
                        <a:rPr lang="en-US" sz="2400" dirty="0"/>
                        <a:t>Japan</a:t>
                      </a:r>
                      <a:endParaRPr lang="en-IN" sz="2400" dirty="0"/>
                    </a:p>
                  </a:txBody>
                  <a:tcPr/>
                </a:tc>
                <a:tc>
                  <a:txBody>
                    <a:bodyPr/>
                    <a:lstStyle/>
                    <a:p>
                      <a:pPr algn="ctr"/>
                      <a:r>
                        <a:rPr lang="en-US" sz="2400" dirty="0"/>
                        <a:t>India</a:t>
                      </a:r>
                      <a:endParaRPr lang="en-IN" sz="2400" dirty="0"/>
                    </a:p>
                  </a:txBody>
                  <a:tcPr/>
                </a:tc>
                <a:extLst>
                  <a:ext uri="{0D108BD9-81ED-4DB2-BD59-A6C34878D82A}">
                    <a16:rowId xmlns:a16="http://schemas.microsoft.com/office/drawing/2014/main" val="10000"/>
                  </a:ext>
                </a:extLst>
              </a:tr>
              <a:tr h="494433">
                <a:tc>
                  <a:txBody>
                    <a:bodyPr/>
                    <a:lstStyle/>
                    <a:p>
                      <a:pPr algn="ctr"/>
                      <a:r>
                        <a:rPr lang="en-US" sz="2400" dirty="0"/>
                        <a:t>Top</a:t>
                      </a:r>
                      <a:r>
                        <a:rPr lang="en-US" sz="2400" baseline="0" dirty="0"/>
                        <a:t> 10</a:t>
                      </a:r>
                      <a:endParaRPr lang="en-IN" sz="2400" dirty="0"/>
                    </a:p>
                  </a:txBody>
                  <a:tcPr/>
                </a:tc>
                <a:tc>
                  <a:txBody>
                    <a:bodyPr/>
                    <a:lstStyle/>
                    <a:p>
                      <a:pPr algn="ctr">
                        <a:lnSpc>
                          <a:spcPct val="100000"/>
                        </a:lnSpc>
                      </a:pPr>
                      <a:r>
                        <a:rPr lang="en-IN" sz="2400" dirty="0">
                          <a:solidFill>
                            <a:srgbClr val="000000"/>
                          </a:solidFill>
                          <a:latin typeface="Calibri"/>
                        </a:rPr>
                        <a:t>5</a:t>
                      </a:r>
                      <a:endParaRPr sz="2400" dirty="0"/>
                    </a:p>
                  </a:txBody>
                  <a:tcPr/>
                </a:tc>
                <a:tc>
                  <a:txBody>
                    <a:bodyPr/>
                    <a:lstStyle/>
                    <a:p>
                      <a:pPr algn="ctr">
                        <a:lnSpc>
                          <a:spcPct val="100000"/>
                        </a:lnSpc>
                      </a:pPr>
                      <a:r>
                        <a:rPr lang="en-IN" sz="2400" dirty="0">
                          <a:solidFill>
                            <a:srgbClr val="000000"/>
                          </a:solidFill>
                          <a:latin typeface="Calibri"/>
                        </a:rPr>
                        <a:t>4</a:t>
                      </a:r>
                      <a:endParaRPr sz="2400" dirty="0"/>
                    </a:p>
                  </a:txBody>
                  <a:tcPr/>
                </a:tc>
                <a:tc>
                  <a:txBody>
                    <a:bodyPr/>
                    <a:lstStyle/>
                    <a:p>
                      <a:pPr algn="ctr">
                        <a:lnSpc>
                          <a:spcPct val="100000"/>
                        </a:lnSpc>
                      </a:pPr>
                      <a:r>
                        <a:rPr lang="en-IN" sz="2400" dirty="0">
                          <a:solidFill>
                            <a:srgbClr val="000000"/>
                          </a:solidFill>
                          <a:latin typeface="Calibri"/>
                        </a:rPr>
                        <a:t>1</a:t>
                      </a:r>
                      <a:endParaRPr sz="2400" dirty="0"/>
                    </a:p>
                  </a:txBody>
                  <a:tcPr/>
                </a:tc>
                <a:tc>
                  <a:txBody>
                    <a:bodyPr/>
                    <a:lstStyle/>
                    <a:p>
                      <a:pPr algn="ctr">
                        <a:lnSpc>
                          <a:spcPct val="100000"/>
                        </a:lnSpc>
                      </a:pPr>
                      <a:r>
                        <a:rPr lang="en-IN" sz="2400" dirty="0">
                          <a:solidFill>
                            <a:srgbClr val="000000"/>
                          </a:solidFill>
                          <a:latin typeface="Calibri"/>
                        </a:rPr>
                        <a:t>0</a:t>
                      </a:r>
                      <a:endParaRPr sz="2400" dirty="0"/>
                    </a:p>
                  </a:txBody>
                  <a:tcPr/>
                </a:tc>
                <a:tc>
                  <a:txBody>
                    <a:bodyPr/>
                    <a:lstStyle/>
                    <a:p>
                      <a:pPr algn="ctr">
                        <a:lnSpc>
                          <a:spcPct val="100000"/>
                        </a:lnSpc>
                      </a:pPr>
                      <a:r>
                        <a:rPr lang="en-IN" sz="2400">
                          <a:solidFill>
                            <a:srgbClr val="000000"/>
                          </a:solidFill>
                          <a:latin typeface="Calibri"/>
                        </a:rPr>
                        <a:t>0</a:t>
                      </a:r>
                      <a:endParaRPr sz="2400"/>
                    </a:p>
                  </a:txBody>
                  <a:tcPr/>
                </a:tc>
                <a:tc>
                  <a:txBody>
                    <a:bodyPr/>
                    <a:lstStyle/>
                    <a:p>
                      <a:pPr algn="ctr">
                        <a:lnSpc>
                          <a:spcPct val="100000"/>
                        </a:lnSpc>
                      </a:pPr>
                      <a:r>
                        <a:rPr lang="en-IN" sz="2400">
                          <a:solidFill>
                            <a:srgbClr val="000000"/>
                          </a:solidFill>
                          <a:latin typeface="Calibri"/>
                        </a:rPr>
                        <a:t>0</a:t>
                      </a:r>
                      <a:endParaRPr sz="2400"/>
                    </a:p>
                  </a:txBody>
                  <a:tcPr/>
                </a:tc>
                <a:tc>
                  <a:txBody>
                    <a:bodyPr/>
                    <a:lstStyle/>
                    <a:p>
                      <a:pPr algn="ctr">
                        <a:lnSpc>
                          <a:spcPct val="100000"/>
                        </a:lnSpc>
                      </a:pPr>
                      <a:r>
                        <a:rPr lang="en-IN" sz="2400">
                          <a:solidFill>
                            <a:srgbClr val="000000"/>
                          </a:solidFill>
                          <a:latin typeface="Calibri"/>
                        </a:rPr>
                        <a:t>0</a:t>
                      </a:r>
                      <a:endParaRPr sz="2400"/>
                    </a:p>
                  </a:txBody>
                  <a:tcPr/>
                </a:tc>
                <a:extLst>
                  <a:ext uri="{0D108BD9-81ED-4DB2-BD59-A6C34878D82A}">
                    <a16:rowId xmlns:a16="http://schemas.microsoft.com/office/drawing/2014/main" val="10001"/>
                  </a:ext>
                </a:extLst>
              </a:tr>
              <a:tr h="494433">
                <a:tc>
                  <a:txBody>
                    <a:bodyPr/>
                    <a:lstStyle/>
                    <a:p>
                      <a:pPr algn="ctr"/>
                      <a:r>
                        <a:rPr lang="en-US" sz="2400" dirty="0"/>
                        <a:t>Top 20</a:t>
                      </a:r>
                      <a:endParaRPr lang="en-IN" sz="2400" dirty="0"/>
                    </a:p>
                  </a:txBody>
                  <a:tcPr/>
                </a:tc>
                <a:tc>
                  <a:txBody>
                    <a:bodyPr/>
                    <a:lstStyle/>
                    <a:p>
                      <a:pPr algn="ctr">
                        <a:lnSpc>
                          <a:spcPct val="100000"/>
                        </a:lnSpc>
                      </a:pPr>
                      <a:r>
                        <a:rPr lang="en-IN" sz="2400" dirty="0">
                          <a:solidFill>
                            <a:srgbClr val="000000"/>
                          </a:solidFill>
                          <a:latin typeface="Calibri"/>
                        </a:rPr>
                        <a:t>11</a:t>
                      </a:r>
                      <a:endParaRPr sz="2400" dirty="0"/>
                    </a:p>
                  </a:txBody>
                  <a:tcPr/>
                </a:tc>
                <a:tc>
                  <a:txBody>
                    <a:bodyPr/>
                    <a:lstStyle/>
                    <a:p>
                      <a:pPr algn="ctr">
                        <a:lnSpc>
                          <a:spcPct val="100000"/>
                        </a:lnSpc>
                      </a:pPr>
                      <a:r>
                        <a:rPr lang="en-IN" sz="2400" dirty="0">
                          <a:solidFill>
                            <a:srgbClr val="000000"/>
                          </a:solidFill>
                          <a:latin typeface="Calibri"/>
                        </a:rPr>
                        <a:t>5</a:t>
                      </a:r>
                      <a:endParaRPr sz="2400" dirty="0"/>
                    </a:p>
                  </a:txBody>
                  <a:tcPr/>
                </a:tc>
                <a:tc>
                  <a:txBody>
                    <a:bodyPr/>
                    <a:lstStyle/>
                    <a:p>
                      <a:pPr algn="ctr">
                        <a:lnSpc>
                          <a:spcPct val="100000"/>
                        </a:lnSpc>
                      </a:pPr>
                      <a:r>
                        <a:rPr lang="en-IN" sz="2400" dirty="0">
                          <a:solidFill>
                            <a:srgbClr val="000000"/>
                          </a:solidFill>
                          <a:latin typeface="Calibri"/>
                        </a:rPr>
                        <a:t>1</a:t>
                      </a:r>
                      <a:endParaRPr sz="2400" dirty="0"/>
                    </a:p>
                  </a:txBody>
                  <a:tcPr/>
                </a:tc>
                <a:tc>
                  <a:txBody>
                    <a:bodyPr/>
                    <a:lstStyle/>
                    <a:p>
                      <a:pPr algn="ctr">
                        <a:lnSpc>
                          <a:spcPct val="100000"/>
                        </a:lnSpc>
                      </a:pPr>
                      <a:r>
                        <a:rPr lang="en-IN" sz="2400" dirty="0">
                          <a:solidFill>
                            <a:srgbClr val="000000"/>
                          </a:solidFill>
                          <a:latin typeface="Calibri"/>
                        </a:rPr>
                        <a:t>1</a:t>
                      </a:r>
                      <a:endParaRPr sz="2400" dirty="0"/>
                    </a:p>
                  </a:txBody>
                  <a:tcPr/>
                </a:tc>
                <a:tc>
                  <a:txBody>
                    <a:bodyPr/>
                    <a:lstStyle/>
                    <a:p>
                      <a:pPr algn="ctr">
                        <a:lnSpc>
                          <a:spcPct val="100000"/>
                        </a:lnSpc>
                      </a:pPr>
                      <a:r>
                        <a:rPr lang="en-IN" sz="2400" dirty="0">
                          <a:solidFill>
                            <a:srgbClr val="000000"/>
                          </a:solidFill>
                          <a:latin typeface="Calibri"/>
                        </a:rPr>
                        <a:t>0</a:t>
                      </a:r>
                      <a:endParaRPr sz="2400" dirty="0"/>
                    </a:p>
                  </a:txBody>
                  <a:tcPr/>
                </a:tc>
                <a:tc>
                  <a:txBody>
                    <a:bodyPr/>
                    <a:lstStyle/>
                    <a:p>
                      <a:pPr algn="ctr">
                        <a:lnSpc>
                          <a:spcPct val="100000"/>
                        </a:lnSpc>
                      </a:pPr>
                      <a:r>
                        <a:rPr lang="en-IN" sz="2400">
                          <a:solidFill>
                            <a:srgbClr val="000000"/>
                          </a:solidFill>
                          <a:latin typeface="Calibri"/>
                        </a:rPr>
                        <a:t>0</a:t>
                      </a:r>
                      <a:endParaRPr sz="2400"/>
                    </a:p>
                  </a:txBody>
                  <a:tcPr/>
                </a:tc>
                <a:tc>
                  <a:txBody>
                    <a:bodyPr/>
                    <a:lstStyle/>
                    <a:p>
                      <a:pPr algn="ctr">
                        <a:lnSpc>
                          <a:spcPct val="100000"/>
                        </a:lnSpc>
                      </a:pPr>
                      <a:r>
                        <a:rPr lang="en-IN" sz="2400">
                          <a:solidFill>
                            <a:srgbClr val="000000"/>
                          </a:solidFill>
                          <a:latin typeface="Calibri"/>
                        </a:rPr>
                        <a:t>0</a:t>
                      </a:r>
                      <a:endParaRPr sz="2400"/>
                    </a:p>
                  </a:txBody>
                  <a:tcPr/>
                </a:tc>
                <a:extLst>
                  <a:ext uri="{0D108BD9-81ED-4DB2-BD59-A6C34878D82A}">
                    <a16:rowId xmlns:a16="http://schemas.microsoft.com/office/drawing/2014/main" val="10002"/>
                  </a:ext>
                </a:extLst>
              </a:tr>
              <a:tr h="494433">
                <a:tc>
                  <a:txBody>
                    <a:bodyPr/>
                    <a:lstStyle/>
                    <a:p>
                      <a:pPr algn="ctr"/>
                      <a:r>
                        <a:rPr lang="en-US" sz="2400" dirty="0"/>
                        <a:t>Top 30</a:t>
                      </a:r>
                      <a:endParaRPr lang="en-IN" sz="2400" dirty="0"/>
                    </a:p>
                  </a:txBody>
                  <a:tcPr/>
                </a:tc>
                <a:tc>
                  <a:txBody>
                    <a:bodyPr/>
                    <a:lstStyle/>
                    <a:p>
                      <a:pPr algn="ctr">
                        <a:lnSpc>
                          <a:spcPct val="100000"/>
                        </a:lnSpc>
                      </a:pPr>
                      <a:r>
                        <a:rPr lang="en-IN" sz="2400">
                          <a:solidFill>
                            <a:srgbClr val="000000"/>
                          </a:solidFill>
                          <a:latin typeface="Calibri"/>
                        </a:rPr>
                        <a:t>14</a:t>
                      </a:r>
                      <a:endParaRPr sz="2400"/>
                    </a:p>
                  </a:txBody>
                  <a:tcPr/>
                </a:tc>
                <a:tc>
                  <a:txBody>
                    <a:bodyPr/>
                    <a:lstStyle/>
                    <a:p>
                      <a:pPr algn="ctr">
                        <a:lnSpc>
                          <a:spcPct val="100000"/>
                        </a:lnSpc>
                      </a:pPr>
                      <a:r>
                        <a:rPr lang="en-IN" sz="2400" dirty="0">
                          <a:solidFill>
                            <a:srgbClr val="000000"/>
                          </a:solidFill>
                          <a:latin typeface="Calibri"/>
                        </a:rPr>
                        <a:t>6</a:t>
                      </a:r>
                      <a:endParaRPr sz="2400" dirty="0"/>
                    </a:p>
                  </a:txBody>
                  <a:tcPr/>
                </a:tc>
                <a:tc>
                  <a:txBody>
                    <a:bodyPr/>
                    <a:lstStyle/>
                    <a:p>
                      <a:pPr algn="ctr">
                        <a:lnSpc>
                          <a:spcPct val="100000"/>
                        </a:lnSpc>
                      </a:pPr>
                      <a:r>
                        <a:rPr lang="en-IN" sz="2400" dirty="0">
                          <a:solidFill>
                            <a:srgbClr val="000000"/>
                          </a:solidFill>
                          <a:latin typeface="Calibri"/>
                        </a:rPr>
                        <a:t>2</a:t>
                      </a:r>
                      <a:endParaRPr sz="2400" dirty="0"/>
                    </a:p>
                  </a:txBody>
                  <a:tcPr/>
                </a:tc>
                <a:tc>
                  <a:txBody>
                    <a:bodyPr/>
                    <a:lstStyle/>
                    <a:p>
                      <a:pPr algn="ctr">
                        <a:lnSpc>
                          <a:spcPct val="100000"/>
                        </a:lnSpc>
                      </a:pPr>
                      <a:r>
                        <a:rPr lang="en-IN" sz="2400" dirty="0">
                          <a:solidFill>
                            <a:srgbClr val="000000"/>
                          </a:solidFill>
                          <a:latin typeface="Calibri"/>
                        </a:rPr>
                        <a:t>2</a:t>
                      </a:r>
                      <a:endParaRPr sz="2400" dirty="0"/>
                    </a:p>
                  </a:txBody>
                  <a:tcPr/>
                </a:tc>
                <a:tc>
                  <a:txBody>
                    <a:bodyPr/>
                    <a:lstStyle/>
                    <a:p>
                      <a:pPr algn="ctr">
                        <a:lnSpc>
                          <a:spcPct val="100000"/>
                        </a:lnSpc>
                      </a:pPr>
                      <a:r>
                        <a:rPr lang="en-IN" sz="2400">
                          <a:solidFill>
                            <a:srgbClr val="000000"/>
                          </a:solidFill>
                          <a:latin typeface="Calibri"/>
                        </a:rPr>
                        <a:t>0</a:t>
                      </a:r>
                      <a:endParaRPr sz="2400"/>
                    </a:p>
                  </a:txBody>
                  <a:tcPr/>
                </a:tc>
                <a:tc>
                  <a:txBody>
                    <a:bodyPr/>
                    <a:lstStyle/>
                    <a:p>
                      <a:pPr algn="ctr">
                        <a:lnSpc>
                          <a:spcPct val="100000"/>
                        </a:lnSpc>
                      </a:pPr>
                      <a:r>
                        <a:rPr lang="en-IN" sz="2400">
                          <a:solidFill>
                            <a:srgbClr val="000000"/>
                          </a:solidFill>
                          <a:latin typeface="Calibri"/>
                        </a:rPr>
                        <a:t>1</a:t>
                      </a:r>
                      <a:endParaRPr sz="2400"/>
                    </a:p>
                  </a:txBody>
                  <a:tcPr/>
                </a:tc>
                <a:tc>
                  <a:txBody>
                    <a:bodyPr/>
                    <a:lstStyle/>
                    <a:p>
                      <a:pPr algn="ctr">
                        <a:lnSpc>
                          <a:spcPct val="100000"/>
                        </a:lnSpc>
                      </a:pPr>
                      <a:r>
                        <a:rPr lang="en-IN" sz="2400">
                          <a:solidFill>
                            <a:srgbClr val="000000"/>
                          </a:solidFill>
                          <a:latin typeface="Calibri"/>
                        </a:rPr>
                        <a:t>0</a:t>
                      </a:r>
                      <a:endParaRPr sz="2400"/>
                    </a:p>
                  </a:txBody>
                  <a:tcPr/>
                </a:tc>
                <a:extLst>
                  <a:ext uri="{0D108BD9-81ED-4DB2-BD59-A6C34878D82A}">
                    <a16:rowId xmlns:a16="http://schemas.microsoft.com/office/drawing/2014/main" val="10003"/>
                  </a:ext>
                </a:extLst>
              </a:tr>
              <a:tr h="494433">
                <a:tc>
                  <a:txBody>
                    <a:bodyPr/>
                    <a:lstStyle/>
                    <a:p>
                      <a:pPr algn="ctr"/>
                      <a:r>
                        <a:rPr lang="en-US" sz="2400" dirty="0"/>
                        <a:t>Top 40</a:t>
                      </a:r>
                      <a:endParaRPr lang="en-IN" sz="2400" dirty="0"/>
                    </a:p>
                  </a:txBody>
                  <a:tcPr/>
                </a:tc>
                <a:tc>
                  <a:txBody>
                    <a:bodyPr/>
                    <a:lstStyle/>
                    <a:p>
                      <a:pPr algn="ctr">
                        <a:lnSpc>
                          <a:spcPct val="100000"/>
                        </a:lnSpc>
                      </a:pPr>
                      <a:r>
                        <a:rPr lang="en-US" sz="2400" dirty="0"/>
                        <a:t>16</a:t>
                      </a:r>
                      <a:endParaRPr sz="2400" dirty="0"/>
                    </a:p>
                  </a:txBody>
                  <a:tcPr/>
                </a:tc>
                <a:tc>
                  <a:txBody>
                    <a:bodyPr/>
                    <a:lstStyle/>
                    <a:p>
                      <a:pPr algn="ctr">
                        <a:lnSpc>
                          <a:spcPct val="100000"/>
                        </a:lnSpc>
                      </a:pPr>
                      <a:r>
                        <a:rPr lang="en-US" sz="2400" dirty="0"/>
                        <a:t>8</a:t>
                      </a:r>
                      <a:endParaRPr sz="2400" dirty="0"/>
                    </a:p>
                  </a:txBody>
                  <a:tcPr/>
                </a:tc>
                <a:tc>
                  <a:txBody>
                    <a:bodyPr/>
                    <a:lstStyle/>
                    <a:p>
                      <a:pPr algn="ctr">
                        <a:lnSpc>
                          <a:spcPct val="100000"/>
                        </a:lnSpc>
                      </a:pPr>
                      <a:r>
                        <a:rPr lang="en-US" sz="2400" dirty="0"/>
                        <a:t>2</a:t>
                      </a:r>
                      <a:endParaRPr sz="2400" dirty="0"/>
                    </a:p>
                  </a:txBody>
                  <a:tcPr/>
                </a:tc>
                <a:tc>
                  <a:txBody>
                    <a:bodyPr/>
                    <a:lstStyle/>
                    <a:p>
                      <a:pPr algn="ctr">
                        <a:lnSpc>
                          <a:spcPct val="100000"/>
                        </a:lnSpc>
                      </a:pPr>
                      <a:r>
                        <a:rPr lang="en-US" sz="2400" dirty="0"/>
                        <a:t>2</a:t>
                      </a:r>
                      <a:endParaRPr sz="2400" dirty="0"/>
                    </a:p>
                  </a:txBody>
                  <a:tcPr/>
                </a:tc>
                <a:tc>
                  <a:txBody>
                    <a:bodyPr/>
                    <a:lstStyle/>
                    <a:p>
                      <a:pPr algn="ctr">
                        <a:lnSpc>
                          <a:spcPct val="100000"/>
                        </a:lnSpc>
                      </a:pPr>
                      <a:r>
                        <a:rPr lang="en-US" sz="2400"/>
                        <a:t>2</a:t>
                      </a:r>
                      <a:endParaRPr sz="2400"/>
                    </a:p>
                  </a:txBody>
                  <a:tcPr/>
                </a:tc>
                <a:tc>
                  <a:txBody>
                    <a:bodyPr/>
                    <a:lstStyle/>
                    <a:p>
                      <a:pPr algn="ctr">
                        <a:lnSpc>
                          <a:spcPct val="100000"/>
                        </a:lnSpc>
                      </a:pPr>
                      <a:r>
                        <a:rPr lang="en-US" sz="2400" dirty="0"/>
                        <a:t>2</a:t>
                      </a:r>
                      <a:endParaRPr sz="2400" dirty="0"/>
                    </a:p>
                  </a:txBody>
                  <a:tcPr/>
                </a:tc>
                <a:tc>
                  <a:txBody>
                    <a:bodyPr/>
                    <a:lstStyle/>
                    <a:p>
                      <a:pPr algn="ctr">
                        <a:lnSpc>
                          <a:spcPct val="100000"/>
                        </a:lnSpc>
                      </a:pPr>
                      <a:r>
                        <a:rPr lang="en-IN" sz="2400">
                          <a:solidFill>
                            <a:srgbClr val="000000"/>
                          </a:solidFill>
                          <a:latin typeface="Calibri"/>
                        </a:rPr>
                        <a:t>0</a:t>
                      </a:r>
                      <a:endParaRPr sz="2400"/>
                    </a:p>
                  </a:txBody>
                  <a:tcPr/>
                </a:tc>
                <a:extLst>
                  <a:ext uri="{0D108BD9-81ED-4DB2-BD59-A6C34878D82A}">
                    <a16:rowId xmlns:a16="http://schemas.microsoft.com/office/drawing/2014/main" val="10004"/>
                  </a:ext>
                </a:extLst>
              </a:tr>
              <a:tr h="494433">
                <a:tc>
                  <a:txBody>
                    <a:bodyPr/>
                    <a:lstStyle/>
                    <a:p>
                      <a:pPr algn="ctr"/>
                      <a:r>
                        <a:rPr lang="en-US" sz="2400" dirty="0"/>
                        <a:t>Top 50</a:t>
                      </a:r>
                      <a:endParaRPr lang="en-IN" sz="2400" dirty="0"/>
                    </a:p>
                  </a:txBody>
                  <a:tcPr/>
                </a:tc>
                <a:tc>
                  <a:txBody>
                    <a:bodyPr/>
                    <a:lstStyle/>
                    <a:p>
                      <a:pPr algn="ctr">
                        <a:lnSpc>
                          <a:spcPct val="100000"/>
                        </a:lnSpc>
                      </a:pPr>
                      <a:r>
                        <a:rPr lang="en-IN" sz="2400">
                          <a:solidFill>
                            <a:srgbClr val="000000"/>
                          </a:solidFill>
                          <a:latin typeface="Calibri"/>
                        </a:rPr>
                        <a:t>19</a:t>
                      </a:r>
                      <a:endParaRPr sz="2400"/>
                    </a:p>
                  </a:txBody>
                  <a:tcPr/>
                </a:tc>
                <a:tc>
                  <a:txBody>
                    <a:bodyPr/>
                    <a:lstStyle/>
                    <a:p>
                      <a:pPr algn="ctr">
                        <a:lnSpc>
                          <a:spcPct val="100000"/>
                        </a:lnSpc>
                      </a:pPr>
                      <a:r>
                        <a:rPr lang="en-IN" sz="2400">
                          <a:solidFill>
                            <a:srgbClr val="000000"/>
                          </a:solidFill>
                          <a:latin typeface="Calibri"/>
                        </a:rPr>
                        <a:t>8</a:t>
                      </a:r>
                      <a:endParaRPr sz="2400"/>
                    </a:p>
                  </a:txBody>
                  <a:tcPr/>
                </a:tc>
                <a:tc>
                  <a:txBody>
                    <a:bodyPr/>
                    <a:lstStyle/>
                    <a:p>
                      <a:pPr algn="ctr">
                        <a:lnSpc>
                          <a:spcPct val="100000"/>
                        </a:lnSpc>
                      </a:pPr>
                      <a:r>
                        <a:rPr lang="en-IN" sz="2400" dirty="0">
                          <a:solidFill>
                            <a:srgbClr val="000000"/>
                          </a:solidFill>
                          <a:latin typeface="Calibri"/>
                        </a:rPr>
                        <a:t>3</a:t>
                      </a:r>
                      <a:endParaRPr sz="2400" dirty="0"/>
                    </a:p>
                  </a:txBody>
                  <a:tcPr/>
                </a:tc>
                <a:tc>
                  <a:txBody>
                    <a:bodyPr/>
                    <a:lstStyle/>
                    <a:p>
                      <a:pPr algn="ctr">
                        <a:lnSpc>
                          <a:spcPct val="100000"/>
                        </a:lnSpc>
                      </a:pPr>
                      <a:r>
                        <a:rPr lang="en-IN" sz="2400">
                          <a:solidFill>
                            <a:srgbClr val="000000"/>
                          </a:solidFill>
                          <a:latin typeface="Calibri"/>
                        </a:rPr>
                        <a:t>3</a:t>
                      </a:r>
                      <a:endParaRPr sz="2400" dirty="0"/>
                    </a:p>
                  </a:txBody>
                  <a:tcPr/>
                </a:tc>
                <a:tc>
                  <a:txBody>
                    <a:bodyPr/>
                    <a:lstStyle/>
                    <a:p>
                      <a:pPr algn="ctr">
                        <a:lnSpc>
                          <a:spcPct val="100000"/>
                        </a:lnSpc>
                      </a:pPr>
                      <a:r>
                        <a:rPr lang="en-IN" sz="2400" dirty="0">
                          <a:solidFill>
                            <a:srgbClr val="000000"/>
                          </a:solidFill>
                          <a:latin typeface="Calibri"/>
                        </a:rPr>
                        <a:t>2</a:t>
                      </a:r>
                      <a:endParaRPr sz="2400"/>
                    </a:p>
                  </a:txBody>
                  <a:tcPr/>
                </a:tc>
                <a:tc>
                  <a:txBody>
                    <a:bodyPr/>
                    <a:lstStyle/>
                    <a:p>
                      <a:pPr algn="ctr">
                        <a:lnSpc>
                          <a:spcPct val="100000"/>
                        </a:lnSpc>
                      </a:pPr>
                      <a:r>
                        <a:rPr lang="en-IN" sz="2400">
                          <a:solidFill>
                            <a:srgbClr val="000000"/>
                          </a:solidFill>
                          <a:latin typeface="Calibri"/>
                        </a:rPr>
                        <a:t>2</a:t>
                      </a:r>
                      <a:endParaRPr sz="2400"/>
                    </a:p>
                  </a:txBody>
                  <a:tcPr/>
                </a:tc>
                <a:tc>
                  <a:txBody>
                    <a:bodyPr/>
                    <a:lstStyle/>
                    <a:p>
                      <a:pPr algn="ctr">
                        <a:lnSpc>
                          <a:spcPct val="100000"/>
                        </a:lnSpc>
                      </a:pPr>
                      <a:r>
                        <a:rPr lang="en-IN" sz="2400">
                          <a:solidFill>
                            <a:srgbClr val="000000"/>
                          </a:solidFill>
                          <a:latin typeface="Calibri"/>
                        </a:rPr>
                        <a:t>0</a:t>
                      </a:r>
                      <a:endParaRPr sz="2400"/>
                    </a:p>
                  </a:txBody>
                  <a:tcPr/>
                </a:tc>
                <a:extLst>
                  <a:ext uri="{0D108BD9-81ED-4DB2-BD59-A6C34878D82A}">
                    <a16:rowId xmlns:a16="http://schemas.microsoft.com/office/drawing/2014/main" val="10005"/>
                  </a:ext>
                </a:extLst>
              </a:tr>
              <a:tr h="494433">
                <a:tc>
                  <a:txBody>
                    <a:bodyPr/>
                    <a:lstStyle/>
                    <a:p>
                      <a:pPr algn="ctr"/>
                      <a:r>
                        <a:rPr lang="en-US" sz="2400" dirty="0"/>
                        <a:t>Top 100</a:t>
                      </a:r>
                      <a:endParaRPr lang="en-IN" sz="2400" dirty="0"/>
                    </a:p>
                  </a:txBody>
                  <a:tcPr/>
                </a:tc>
                <a:tc>
                  <a:txBody>
                    <a:bodyPr/>
                    <a:lstStyle/>
                    <a:p>
                      <a:pPr algn="ctr">
                        <a:lnSpc>
                          <a:spcPct val="100000"/>
                        </a:lnSpc>
                      </a:pPr>
                      <a:r>
                        <a:rPr lang="en-IN" sz="2400">
                          <a:solidFill>
                            <a:srgbClr val="000000"/>
                          </a:solidFill>
                          <a:latin typeface="Calibri"/>
                        </a:rPr>
                        <a:t>33</a:t>
                      </a:r>
                      <a:endParaRPr sz="2400"/>
                    </a:p>
                  </a:txBody>
                  <a:tcPr/>
                </a:tc>
                <a:tc>
                  <a:txBody>
                    <a:bodyPr/>
                    <a:lstStyle/>
                    <a:p>
                      <a:pPr algn="ctr">
                        <a:lnSpc>
                          <a:spcPct val="100000"/>
                        </a:lnSpc>
                      </a:pPr>
                      <a:r>
                        <a:rPr lang="en-IN" sz="2400">
                          <a:solidFill>
                            <a:srgbClr val="000000"/>
                          </a:solidFill>
                          <a:latin typeface="Calibri"/>
                        </a:rPr>
                        <a:t>18</a:t>
                      </a:r>
                      <a:endParaRPr sz="2400"/>
                    </a:p>
                  </a:txBody>
                  <a:tcPr/>
                </a:tc>
                <a:tc>
                  <a:txBody>
                    <a:bodyPr/>
                    <a:lstStyle/>
                    <a:p>
                      <a:pPr algn="ctr">
                        <a:lnSpc>
                          <a:spcPct val="100000"/>
                        </a:lnSpc>
                      </a:pPr>
                      <a:r>
                        <a:rPr lang="en-IN" sz="2400" dirty="0">
                          <a:solidFill>
                            <a:srgbClr val="000000"/>
                          </a:solidFill>
                          <a:latin typeface="Calibri"/>
                        </a:rPr>
                        <a:t>16</a:t>
                      </a:r>
                      <a:endParaRPr sz="2400" dirty="0"/>
                    </a:p>
                  </a:txBody>
                  <a:tcPr/>
                </a:tc>
                <a:tc>
                  <a:txBody>
                    <a:bodyPr/>
                    <a:lstStyle/>
                    <a:p>
                      <a:pPr algn="ctr">
                        <a:lnSpc>
                          <a:spcPct val="100000"/>
                        </a:lnSpc>
                      </a:pPr>
                      <a:r>
                        <a:rPr lang="en-IN" sz="2400" dirty="0">
                          <a:solidFill>
                            <a:srgbClr val="000000"/>
                          </a:solidFill>
                          <a:latin typeface="Calibri"/>
                        </a:rPr>
                        <a:t>6</a:t>
                      </a:r>
                      <a:endParaRPr sz="2400" dirty="0"/>
                    </a:p>
                  </a:txBody>
                  <a:tcPr/>
                </a:tc>
                <a:tc>
                  <a:txBody>
                    <a:bodyPr/>
                    <a:lstStyle/>
                    <a:p>
                      <a:pPr algn="ctr">
                        <a:lnSpc>
                          <a:spcPct val="100000"/>
                        </a:lnSpc>
                      </a:pPr>
                      <a:r>
                        <a:rPr lang="en-IN" sz="2400" dirty="0">
                          <a:solidFill>
                            <a:srgbClr val="000000"/>
                          </a:solidFill>
                          <a:latin typeface="Calibri"/>
                        </a:rPr>
                        <a:t>5</a:t>
                      </a:r>
                      <a:endParaRPr sz="2400" dirty="0"/>
                    </a:p>
                  </a:txBody>
                  <a:tcPr/>
                </a:tc>
                <a:tc>
                  <a:txBody>
                    <a:bodyPr/>
                    <a:lstStyle/>
                    <a:p>
                      <a:pPr algn="ctr">
                        <a:lnSpc>
                          <a:spcPct val="100000"/>
                        </a:lnSpc>
                      </a:pPr>
                      <a:r>
                        <a:rPr lang="en-IN" sz="2400">
                          <a:solidFill>
                            <a:srgbClr val="000000"/>
                          </a:solidFill>
                          <a:latin typeface="Calibri"/>
                        </a:rPr>
                        <a:t>5</a:t>
                      </a:r>
                      <a:endParaRPr sz="2400"/>
                    </a:p>
                  </a:txBody>
                  <a:tcPr/>
                </a:tc>
                <a:tc>
                  <a:txBody>
                    <a:bodyPr/>
                    <a:lstStyle/>
                    <a:p>
                      <a:pPr algn="ctr">
                        <a:lnSpc>
                          <a:spcPct val="100000"/>
                        </a:lnSpc>
                      </a:pPr>
                      <a:r>
                        <a:rPr lang="en-IN" sz="2400">
                          <a:solidFill>
                            <a:srgbClr val="000000"/>
                          </a:solidFill>
                          <a:latin typeface="Calibri"/>
                        </a:rPr>
                        <a:t>0</a:t>
                      </a:r>
                      <a:endParaRPr sz="2400"/>
                    </a:p>
                  </a:txBody>
                  <a:tcPr/>
                </a:tc>
                <a:extLst>
                  <a:ext uri="{0D108BD9-81ED-4DB2-BD59-A6C34878D82A}">
                    <a16:rowId xmlns:a16="http://schemas.microsoft.com/office/drawing/2014/main" val="10006"/>
                  </a:ext>
                </a:extLst>
              </a:tr>
              <a:tr h="494433">
                <a:tc>
                  <a:txBody>
                    <a:bodyPr/>
                    <a:lstStyle/>
                    <a:p>
                      <a:pPr algn="ctr"/>
                      <a:r>
                        <a:rPr lang="en-US" sz="2400" dirty="0"/>
                        <a:t>Top 150</a:t>
                      </a:r>
                      <a:endParaRPr lang="en-IN" sz="2400" dirty="0"/>
                    </a:p>
                  </a:txBody>
                  <a:tcPr/>
                </a:tc>
                <a:tc>
                  <a:txBody>
                    <a:bodyPr/>
                    <a:lstStyle/>
                    <a:p>
                      <a:pPr algn="ctr">
                        <a:lnSpc>
                          <a:spcPct val="100000"/>
                        </a:lnSpc>
                      </a:pPr>
                      <a:r>
                        <a:rPr lang="en-IN" sz="2400">
                          <a:solidFill>
                            <a:srgbClr val="000000"/>
                          </a:solidFill>
                          <a:latin typeface="Calibri"/>
                        </a:rPr>
                        <a:t>39</a:t>
                      </a:r>
                      <a:endParaRPr sz="2400"/>
                    </a:p>
                  </a:txBody>
                  <a:tcPr/>
                </a:tc>
                <a:tc>
                  <a:txBody>
                    <a:bodyPr/>
                    <a:lstStyle/>
                    <a:p>
                      <a:pPr algn="ctr">
                        <a:lnSpc>
                          <a:spcPct val="100000"/>
                        </a:lnSpc>
                      </a:pPr>
                      <a:r>
                        <a:rPr lang="en-IN" sz="2400">
                          <a:solidFill>
                            <a:srgbClr val="000000"/>
                          </a:solidFill>
                          <a:latin typeface="Calibri"/>
                        </a:rPr>
                        <a:t>23</a:t>
                      </a:r>
                      <a:endParaRPr sz="2400"/>
                    </a:p>
                  </a:txBody>
                  <a:tcPr/>
                </a:tc>
                <a:tc>
                  <a:txBody>
                    <a:bodyPr/>
                    <a:lstStyle/>
                    <a:p>
                      <a:pPr algn="ctr">
                        <a:lnSpc>
                          <a:spcPct val="100000"/>
                        </a:lnSpc>
                      </a:pPr>
                      <a:r>
                        <a:rPr lang="en-IN" sz="2400">
                          <a:solidFill>
                            <a:srgbClr val="000000"/>
                          </a:solidFill>
                          <a:latin typeface="Calibri"/>
                        </a:rPr>
                        <a:t>39</a:t>
                      </a:r>
                      <a:endParaRPr sz="2400"/>
                    </a:p>
                  </a:txBody>
                  <a:tcPr/>
                </a:tc>
                <a:tc>
                  <a:txBody>
                    <a:bodyPr/>
                    <a:lstStyle/>
                    <a:p>
                      <a:pPr algn="ctr">
                        <a:lnSpc>
                          <a:spcPct val="100000"/>
                        </a:lnSpc>
                      </a:pPr>
                      <a:r>
                        <a:rPr lang="en-IN" sz="2400" dirty="0">
                          <a:solidFill>
                            <a:srgbClr val="000000"/>
                          </a:solidFill>
                          <a:latin typeface="Calibri"/>
                        </a:rPr>
                        <a:t>7</a:t>
                      </a:r>
                      <a:endParaRPr sz="2400" dirty="0"/>
                    </a:p>
                  </a:txBody>
                  <a:tcPr/>
                </a:tc>
                <a:tc>
                  <a:txBody>
                    <a:bodyPr/>
                    <a:lstStyle/>
                    <a:p>
                      <a:pPr algn="ctr">
                        <a:lnSpc>
                          <a:spcPct val="100000"/>
                        </a:lnSpc>
                      </a:pPr>
                      <a:r>
                        <a:rPr lang="en-IN" sz="2400" dirty="0">
                          <a:solidFill>
                            <a:srgbClr val="000000"/>
                          </a:solidFill>
                          <a:latin typeface="Calibri"/>
                        </a:rPr>
                        <a:t>6</a:t>
                      </a:r>
                      <a:endParaRPr sz="2400" dirty="0"/>
                    </a:p>
                  </a:txBody>
                  <a:tcPr/>
                </a:tc>
                <a:tc>
                  <a:txBody>
                    <a:bodyPr/>
                    <a:lstStyle/>
                    <a:p>
                      <a:pPr algn="ctr">
                        <a:lnSpc>
                          <a:spcPct val="100000"/>
                        </a:lnSpc>
                      </a:pPr>
                      <a:r>
                        <a:rPr lang="en-IN" sz="2400" dirty="0">
                          <a:solidFill>
                            <a:srgbClr val="000000"/>
                          </a:solidFill>
                          <a:latin typeface="Calibri"/>
                        </a:rPr>
                        <a:t>8</a:t>
                      </a:r>
                      <a:endParaRPr sz="2400" dirty="0"/>
                    </a:p>
                  </a:txBody>
                  <a:tcPr/>
                </a:tc>
                <a:tc>
                  <a:txBody>
                    <a:bodyPr/>
                    <a:lstStyle/>
                    <a:p>
                      <a:pPr algn="ctr">
                        <a:lnSpc>
                          <a:spcPct val="100000"/>
                        </a:lnSpc>
                      </a:pPr>
                      <a:r>
                        <a:rPr lang="en-IN" sz="2400">
                          <a:solidFill>
                            <a:srgbClr val="000000"/>
                          </a:solidFill>
                          <a:latin typeface="Calibri"/>
                        </a:rPr>
                        <a:t>0</a:t>
                      </a:r>
                      <a:endParaRPr sz="2400"/>
                    </a:p>
                  </a:txBody>
                  <a:tcPr/>
                </a:tc>
                <a:extLst>
                  <a:ext uri="{0D108BD9-81ED-4DB2-BD59-A6C34878D82A}">
                    <a16:rowId xmlns:a16="http://schemas.microsoft.com/office/drawing/2014/main" val="10007"/>
                  </a:ext>
                </a:extLst>
              </a:tr>
              <a:tr h="494433">
                <a:tc>
                  <a:txBody>
                    <a:bodyPr/>
                    <a:lstStyle/>
                    <a:p>
                      <a:pPr algn="ctr"/>
                      <a:r>
                        <a:rPr lang="en-US" sz="2400" dirty="0"/>
                        <a:t>Top 200</a:t>
                      </a:r>
                      <a:endParaRPr lang="en-IN" sz="2400" dirty="0"/>
                    </a:p>
                  </a:txBody>
                  <a:tcPr/>
                </a:tc>
                <a:tc>
                  <a:txBody>
                    <a:bodyPr/>
                    <a:lstStyle/>
                    <a:p>
                      <a:pPr algn="ctr">
                        <a:lnSpc>
                          <a:spcPct val="100000"/>
                        </a:lnSpc>
                      </a:pPr>
                      <a:r>
                        <a:rPr lang="en-IN" sz="2400">
                          <a:solidFill>
                            <a:srgbClr val="000000"/>
                          </a:solidFill>
                          <a:latin typeface="Calibri"/>
                        </a:rPr>
                        <a:t>48</a:t>
                      </a:r>
                      <a:endParaRPr sz="2400"/>
                    </a:p>
                  </a:txBody>
                  <a:tcPr/>
                </a:tc>
                <a:tc>
                  <a:txBody>
                    <a:bodyPr/>
                    <a:lstStyle/>
                    <a:p>
                      <a:pPr algn="ctr">
                        <a:lnSpc>
                          <a:spcPct val="100000"/>
                        </a:lnSpc>
                      </a:pPr>
                      <a:r>
                        <a:rPr lang="en-IN" sz="2400">
                          <a:solidFill>
                            <a:srgbClr val="000000"/>
                          </a:solidFill>
                          <a:latin typeface="Calibri"/>
                        </a:rPr>
                        <a:t>29</a:t>
                      </a:r>
                      <a:endParaRPr sz="2400"/>
                    </a:p>
                  </a:txBody>
                  <a:tcPr/>
                </a:tc>
                <a:tc>
                  <a:txBody>
                    <a:bodyPr/>
                    <a:lstStyle/>
                    <a:p>
                      <a:pPr algn="ctr">
                        <a:lnSpc>
                          <a:spcPct val="100000"/>
                        </a:lnSpc>
                      </a:pPr>
                      <a:r>
                        <a:rPr lang="en-IN" sz="2400">
                          <a:solidFill>
                            <a:srgbClr val="000000"/>
                          </a:solidFill>
                          <a:latin typeface="Calibri"/>
                        </a:rPr>
                        <a:t>61</a:t>
                      </a:r>
                      <a:endParaRPr sz="2400"/>
                    </a:p>
                  </a:txBody>
                  <a:tcPr/>
                </a:tc>
                <a:tc>
                  <a:txBody>
                    <a:bodyPr/>
                    <a:lstStyle/>
                    <a:p>
                      <a:pPr algn="ctr">
                        <a:lnSpc>
                          <a:spcPct val="100000"/>
                        </a:lnSpc>
                      </a:pPr>
                      <a:r>
                        <a:rPr lang="en-IN" sz="2400">
                          <a:solidFill>
                            <a:srgbClr val="000000"/>
                          </a:solidFill>
                          <a:latin typeface="Calibri"/>
                        </a:rPr>
                        <a:t>7</a:t>
                      </a:r>
                      <a:endParaRPr sz="2400"/>
                    </a:p>
                  </a:txBody>
                  <a:tcPr/>
                </a:tc>
                <a:tc>
                  <a:txBody>
                    <a:bodyPr/>
                    <a:lstStyle/>
                    <a:p>
                      <a:pPr algn="ctr">
                        <a:lnSpc>
                          <a:spcPct val="100000"/>
                        </a:lnSpc>
                      </a:pPr>
                      <a:r>
                        <a:rPr lang="en-IN" sz="2400" dirty="0">
                          <a:solidFill>
                            <a:srgbClr val="000000"/>
                          </a:solidFill>
                          <a:latin typeface="Calibri"/>
                        </a:rPr>
                        <a:t>7</a:t>
                      </a:r>
                      <a:endParaRPr sz="2400" dirty="0"/>
                    </a:p>
                  </a:txBody>
                  <a:tcPr/>
                </a:tc>
                <a:tc>
                  <a:txBody>
                    <a:bodyPr/>
                    <a:lstStyle/>
                    <a:p>
                      <a:pPr algn="ctr">
                        <a:lnSpc>
                          <a:spcPct val="100000"/>
                        </a:lnSpc>
                      </a:pPr>
                      <a:r>
                        <a:rPr lang="en-IN" sz="2400" dirty="0">
                          <a:solidFill>
                            <a:srgbClr val="000000"/>
                          </a:solidFill>
                          <a:latin typeface="Calibri"/>
                        </a:rPr>
                        <a:t>9</a:t>
                      </a:r>
                      <a:endParaRPr sz="2400" dirty="0"/>
                    </a:p>
                  </a:txBody>
                  <a:tcPr/>
                </a:tc>
                <a:tc>
                  <a:txBody>
                    <a:bodyPr/>
                    <a:lstStyle/>
                    <a:p>
                      <a:pPr algn="ctr">
                        <a:lnSpc>
                          <a:spcPct val="100000"/>
                        </a:lnSpc>
                      </a:pPr>
                      <a:r>
                        <a:rPr lang="en-IN" sz="2400">
                          <a:solidFill>
                            <a:srgbClr val="000000"/>
                          </a:solidFill>
                          <a:latin typeface="Calibri"/>
                        </a:rPr>
                        <a:t>3</a:t>
                      </a:r>
                      <a:endParaRPr sz="2400" dirty="0"/>
                    </a:p>
                  </a:txBody>
                  <a:tcPr/>
                </a:tc>
                <a:extLst>
                  <a:ext uri="{0D108BD9-81ED-4DB2-BD59-A6C34878D82A}">
                    <a16:rowId xmlns:a16="http://schemas.microsoft.com/office/drawing/2014/main" val="10008"/>
                  </a:ext>
                </a:extLst>
              </a:tr>
              <a:tr h="494433">
                <a:tc>
                  <a:txBody>
                    <a:bodyPr/>
                    <a:lstStyle/>
                    <a:p>
                      <a:pPr algn="ctr"/>
                      <a:r>
                        <a:rPr lang="en-US" sz="2400" dirty="0"/>
                        <a:t>Top</a:t>
                      </a:r>
                      <a:r>
                        <a:rPr lang="en-US" sz="2400" baseline="0" dirty="0"/>
                        <a:t> 300</a:t>
                      </a:r>
                      <a:endParaRPr lang="en-IN" sz="2400" dirty="0"/>
                    </a:p>
                  </a:txBody>
                  <a:tcPr/>
                </a:tc>
                <a:tc>
                  <a:txBody>
                    <a:bodyPr/>
                    <a:lstStyle/>
                    <a:p>
                      <a:pPr algn="ctr">
                        <a:lnSpc>
                          <a:spcPct val="100000"/>
                        </a:lnSpc>
                      </a:pPr>
                      <a:r>
                        <a:rPr lang="en-IN" sz="2400">
                          <a:solidFill>
                            <a:srgbClr val="000000"/>
                          </a:solidFill>
                          <a:latin typeface="Calibri"/>
                        </a:rPr>
                        <a:t>59</a:t>
                      </a:r>
                      <a:endParaRPr sz="2400"/>
                    </a:p>
                  </a:txBody>
                  <a:tcPr/>
                </a:tc>
                <a:tc>
                  <a:txBody>
                    <a:bodyPr/>
                    <a:lstStyle/>
                    <a:p>
                      <a:pPr algn="ctr">
                        <a:lnSpc>
                          <a:spcPct val="100000"/>
                        </a:lnSpc>
                      </a:pPr>
                      <a:r>
                        <a:rPr lang="en-IN" sz="2400">
                          <a:solidFill>
                            <a:srgbClr val="000000"/>
                          </a:solidFill>
                          <a:latin typeface="Calibri"/>
                        </a:rPr>
                        <a:t>38</a:t>
                      </a:r>
                      <a:endParaRPr sz="2400"/>
                    </a:p>
                  </a:txBody>
                  <a:tcPr/>
                </a:tc>
                <a:tc>
                  <a:txBody>
                    <a:bodyPr/>
                    <a:lstStyle/>
                    <a:p>
                      <a:pPr algn="ctr">
                        <a:lnSpc>
                          <a:spcPct val="100000"/>
                        </a:lnSpc>
                      </a:pPr>
                      <a:r>
                        <a:rPr lang="en-IN" sz="2400">
                          <a:solidFill>
                            <a:srgbClr val="000000"/>
                          </a:solidFill>
                          <a:latin typeface="Calibri"/>
                        </a:rPr>
                        <a:t>93</a:t>
                      </a:r>
                      <a:endParaRPr sz="2400"/>
                    </a:p>
                  </a:txBody>
                  <a:tcPr/>
                </a:tc>
                <a:tc>
                  <a:txBody>
                    <a:bodyPr/>
                    <a:lstStyle/>
                    <a:p>
                      <a:pPr algn="ctr">
                        <a:lnSpc>
                          <a:spcPct val="100000"/>
                        </a:lnSpc>
                      </a:pPr>
                      <a:r>
                        <a:rPr lang="en-IN" sz="2400">
                          <a:solidFill>
                            <a:srgbClr val="000000"/>
                          </a:solidFill>
                          <a:latin typeface="Calibri"/>
                        </a:rPr>
                        <a:t>12</a:t>
                      </a:r>
                      <a:endParaRPr sz="2400"/>
                    </a:p>
                  </a:txBody>
                  <a:tcPr/>
                </a:tc>
                <a:tc>
                  <a:txBody>
                    <a:bodyPr/>
                    <a:lstStyle/>
                    <a:p>
                      <a:pPr algn="ctr">
                        <a:lnSpc>
                          <a:spcPct val="100000"/>
                        </a:lnSpc>
                      </a:pPr>
                      <a:r>
                        <a:rPr lang="en-IN" sz="2400">
                          <a:solidFill>
                            <a:srgbClr val="000000"/>
                          </a:solidFill>
                          <a:latin typeface="Calibri"/>
                        </a:rPr>
                        <a:t>8</a:t>
                      </a:r>
                      <a:endParaRPr sz="2400"/>
                    </a:p>
                  </a:txBody>
                  <a:tcPr/>
                </a:tc>
                <a:tc>
                  <a:txBody>
                    <a:bodyPr/>
                    <a:lstStyle/>
                    <a:p>
                      <a:pPr algn="ctr">
                        <a:lnSpc>
                          <a:spcPct val="100000"/>
                        </a:lnSpc>
                      </a:pPr>
                      <a:r>
                        <a:rPr lang="en-IN" sz="2400" dirty="0">
                          <a:solidFill>
                            <a:srgbClr val="000000"/>
                          </a:solidFill>
                          <a:latin typeface="Calibri"/>
                        </a:rPr>
                        <a:t>11</a:t>
                      </a:r>
                      <a:endParaRPr sz="2400" dirty="0"/>
                    </a:p>
                  </a:txBody>
                  <a:tcPr/>
                </a:tc>
                <a:tc>
                  <a:txBody>
                    <a:bodyPr/>
                    <a:lstStyle/>
                    <a:p>
                      <a:pPr algn="ctr">
                        <a:lnSpc>
                          <a:spcPct val="100000"/>
                        </a:lnSpc>
                      </a:pPr>
                      <a:r>
                        <a:rPr lang="en-IN" sz="2400" dirty="0">
                          <a:solidFill>
                            <a:srgbClr val="000000"/>
                          </a:solidFill>
                          <a:latin typeface="Calibri"/>
                        </a:rPr>
                        <a:t>6</a:t>
                      </a:r>
                      <a:endParaRPr sz="2400" dirty="0"/>
                    </a:p>
                  </a:txBody>
                  <a:tcPr/>
                </a:tc>
                <a:extLst>
                  <a:ext uri="{0D108BD9-81ED-4DB2-BD59-A6C34878D82A}">
                    <a16:rowId xmlns:a16="http://schemas.microsoft.com/office/drawing/2014/main" val="10009"/>
                  </a:ext>
                </a:extLst>
              </a:tr>
              <a:tr h="494433">
                <a:tc>
                  <a:txBody>
                    <a:bodyPr/>
                    <a:lstStyle/>
                    <a:p>
                      <a:pPr algn="ctr"/>
                      <a:r>
                        <a:rPr lang="en-US" sz="2400" dirty="0"/>
                        <a:t>Top 400</a:t>
                      </a:r>
                      <a:endParaRPr lang="en-IN" sz="2400" dirty="0"/>
                    </a:p>
                  </a:txBody>
                  <a:tcPr/>
                </a:tc>
                <a:tc>
                  <a:txBody>
                    <a:bodyPr/>
                    <a:lstStyle/>
                    <a:p>
                      <a:pPr algn="ctr">
                        <a:lnSpc>
                          <a:spcPct val="100000"/>
                        </a:lnSpc>
                      </a:pPr>
                      <a:r>
                        <a:rPr lang="en-IN" sz="2400">
                          <a:solidFill>
                            <a:srgbClr val="000000"/>
                          </a:solidFill>
                          <a:latin typeface="Calibri"/>
                        </a:rPr>
                        <a:t>77</a:t>
                      </a:r>
                      <a:endParaRPr sz="2400"/>
                    </a:p>
                  </a:txBody>
                  <a:tcPr/>
                </a:tc>
                <a:tc>
                  <a:txBody>
                    <a:bodyPr/>
                    <a:lstStyle/>
                    <a:p>
                      <a:pPr algn="ctr">
                        <a:lnSpc>
                          <a:spcPct val="100000"/>
                        </a:lnSpc>
                      </a:pPr>
                      <a:r>
                        <a:rPr lang="en-IN" sz="2400">
                          <a:solidFill>
                            <a:srgbClr val="000000"/>
                          </a:solidFill>
                          <a:latin typeface="Calibri"/>
                        </a:rPr>
                        <a:t>47</a:t>
                      </a:r>
                      <a:endParaRPr sz="2400"/>
                    </a:p>
                  </a:txBody>
                  <a:tcPr/>
                </a:tc>
                <a:tc>
                  <a:txBody>
                    <a:bodyPr/>
                    <a:lstStyle/>
                    <a:p>
                      <a:pPr algn="ctr">
                        <a:lnSpc>
                          <a:spcPct val="100000"/>
                        </a:lnSpc>
                      </a:pPr>
                      <a:r>
                        <a:rPr lang="en-IN" sz="2400">
                          <a:solidFill>
                            <a:srgbClr val="000000"/>
                          </a:solidFill>
                          <a:latin typeface="Calibri"/>
                        </a:rPr>
                        <a:t>130</a:t>
                      </a:r>
                      <a:endParaRPr sz="2400"/>
                    </a:p>
                  </a:txBody>
                  <a:tcPr/>
                </a:tc>
                <a:tc>
                  <a:txBody>
                    <a:bodyPr/>
                    <a:lstStyle/>
                    <a:p>
                      <a:pPr algn="ctr">
                        <a:lnSpc>
                          <a:spcPct val="100000"/>
                        </a:lnSpc>
                      </a:pPr>
                      <a:r>
                        <a:rPr lang="en-IN" sz="2400">
                          <a:solidFill>
                            <a:srgbClr val="000000"/>
                          </a:solidFill>
                          <a:latin typeface="Calibri"/>
                        </a:rPr>
                        <a:t>14</a:t>
                      </a:r>
                      <a:endParaRPr sz="2400"/>
                    </a:p>
                  </a:txBody>
                  <a:tcPr/>
                </a:tc>
                <a:tc>
                  <a:txBody>
                    <a:bodyPr/>
                    <a:lstStyle/>
                    <a:p>
                      <a:pPr algn="ctr">
                        <a:lnSpc>
                          <a:spcPct val="100000"/>
                        </a:lnSpc>
                      </a:pPr>
                      <a:r>
                        <a:rPr lang="en-IN" sz="2400">
                          <a:solidFill>
                            <a:srgbClr val="000000"/>
                          </a:solidFill>
                          <a:latin typeface="Calibri"/>
                        </a:rPr>
                        <a:t>12</a:t>
                      </a:r>
                      <a:endParaRPr sz="2400"/>
                    </a:p>
                  </a:txBody>
                  <a:tcPr/>
                </a:tc>
                <a:tc>
                  <a:txBody>
                    <a:bodyPr/>
                    <a:lstStyle/>
                    <a:p>
                      <a:pPr algn="ctr">
                        <a:lnSpc>
                          <a:spcPct val="100000"/>
                        </a:lnSpc>
                      </a:pPr>
                      <a:r>
                        <a:rPr lang="en-IN" sz="2400" dirty="0">
                          <a:solidFill>
                            <a:srgbClr val="000000"/>
                          </a:solidFill>
                          <a:latin typeface="Calibri"/>
                        </a:rPr>
                        <a:t>14</a:t>
                      </a:r>
                      <a:endParaRPr sz="2400" dirty="0"/>
                    </a:p>
                  </a:txBody>
                  <a:tcPr/>
                </a:tc>
                <a:tc>
                  <a:txBody>
                    <a:bodyPr/>
                    <a:lstStyle/>
                    <a:p>
                      <a:pPr algn="ctr">
                        <a:lnSpc>
                          <a:spcPct val="100000"/>
                        </a:lnSpc>
                      </a:pPr>
                      <a:r>
                        <a:rPr lang="en-IN" sz="2400" dirty="0">
                          <a:solidFill>
                            <a:srgbClr val="000000"/>
                          </a:solidFill>
                          <a:latin typeface="Calibri"/>
                        </a:rPr>
                        <a:t>7</a:t>
                      </a:r>
                      <a:endParaRPr sz="240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746090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a:t>Challenges of Our Ecosystem</a:t>
            </a:r>
            <a:endParaRPr lang="en-IN" sz="4000" b="1" dirty="0"/>
          </a:p>
        </p:txBody>
      </p:sp>
    </p:spTree>
    <p:extLst>
      <p:ext uri="{BB962C8B-B14F-4D97-AF65-F5344CB8AC3E}">
        <p14:creationId xmlns:p14="http://schemas.microsoft.com/office/powerpoint/2010/main" val="1177828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11162"/>
          </a:xfrm>
        </p:spPr>
        <p:txBody>
          <a:bodyPr>
            <a:noAutofit/>
          </a:bodyPr>
          <a:lstStyle/>
          <a:p>
            <a:r>
              <a:rPr lang="en-US"/>
              <a:t>Research Funding Around the World</a:t>
            </a:r>
            <a:endParaRPr lang="en-IN"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219200"/>
            <a:ext cx="5749688" cy="4558838"/>
          </a:xfrm>
        </p:spPr>
      </p:pic>
      <p:pic>
        <p:nvPicPr>
          <p:cNvPr id="4" name="Picture 3">
            <a:extLst>
              <a:ext uri="{FF2B5EF4-FFF2-40B4-BE49-F238E27FC236}">
                <a16:creationId xmlns:a16="http://schemas.microsoft.com/office/drawing/2014/main" id="{C5524003-D027-4AE8-9EA4-29BC6A2E80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6497" y="1600200"/>
            <a:ext cx="5715000" cy="4046220"/>
          </a:xfrm>
          <a:prstGeom prst="rect">
            <a:avLst/>
          </a:prstGeom>
        </p:spPr>
      </p:pic>
      <p:sp>
        <p:nvSpPr>
          <p:cNvPr id="5" name="TextBox 4">
            <a:extLst>
              <a:ext uri="{FF2B5EF4-FFF2-40B4-BE49-F238E27FC236}">
                <a16:creationId xmlns:a16="http://schemas.microsoft.com/office/drawing/2014/main" id="{996F6E93-55B2-4D5B-A470-C393C999F020}"/>
              </a:ext>
            </a:extLst>
          </p:cNvPr>
          <p:cNvSpPr txBox="1"/>
          <p:nvPr/>
        </p:nvSpPr>
        <p:spPr>
          <a:xfrm>
            <a:off x="1998544" y="5958348"/>
            <a:ext cx="2209800" cy="461665"/>
          </a:xfrm>
          <a:prstGeom prst="rect">
            <a:avLst/>
          </a:prstGeom>
          <a:noFill/>
        </p:spPr>
        <p:txBody>
          <a:bodyPr wrap="square" rtlCol="0">
            <a:spAutoFit/>
          </a:bodyPr>
          <a:lstStyle/>
          <a:p>
            <a:pPr algn="ctr"/>
            <a:r>
              <a:rPr lang="en-US" sz="2400" b="1" dirty="0"/>
              <a:t>2014</a:t>
            </a:r>
          </a:p>
        </p:txBody>
      </p:sp>
      <p:sp>
        <p:nvSpPr>
          <p:cNvPr id="10" name="TextBox 9">
            <a:extLst>
              <a:ext uri="{FF2B5EF4-FFF2-40B4-BE49-F238E27FC236}">
                <a16:creationId xmlns:a16="http://schemas.microsoft.com/office/drawing/2014/main" id="{93890EB5-4389-4AD8-B72D-35BE31B84455}"/>
              </a:ext>
            </a:extLst>
          </p:cNvPr>
          <p:cNvSpPr txBox="1"/>
          <p:nvPr/>
        </p:nvSpPr>
        <p:spPr>
          <a:xfrm>
            <a:off x="8610600" y="5958347"/>
            <a:ext cx="2209800" cy="461665"/>
          </a:xfrm>
          <a:prstGeom prst="rect">
            <a:avLst/>
          </a:prstGeom>
          <a:noFill/>
        </p:spPr>
        <p:txBody>
          <a:bodyPr wrap="square" rtlCol="0">
            <a:spAutoFit/>
          </a:bodyPr>
          <a:lstStyle/>
          <a:p>
            <a:pPr algn="ctr"/>
            <a:r>
              <a:rPr lang="en-US" sz="2400" b="1" dirty="0"/>
              <a:t>2018</a:t>
            </a:r>
          </a:p>
        </p:txBody>
      </p:sp>
    </p:spTree>
    <p:extLst>
      <p:ext uri="{BB962C8B-B14F-4D97-AF65-F5344CB8AC3E}">
        <p14:creationId xmlns:p14="http://schemas.microsoft.com/office/powerpoint/2010/main" val="41638850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283192"/>
            <a:ext cx="6672926" cy="6291616"/>
          </a:xfrm>
        </p:spPr>
      </p:pic>
      <p:sp>
        <p:nvSpPr>
          <p:cNvPr id="5" name="TextBox 4"/>
          <p:cNvSpPr txBox="1"/>
          <p:nvPr/>
        </p:nvSpPr>
        <p:spPr>
          <a:xfrm>
            <a:off x="-198384" y="6457890"/>
            <a:ext cx="2438400" cy="400110"/>
          </a:xfrm>
          <a:prstGeom prst="rect">
            <a:avLst/>
          </a:prstGeom>
          <a:noFill/>
        </p:spPr>
        <p:txBody>
          <a:bodyPr wrap="squar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F81BD">
                    <a:lumMod val="60000"/>
                    <a:lumOff val="40000"/>
                  </a:srgbClr>
                </a:solidFill>
                <a:effectLst/>
                <a:uLnTx/>
                <a:uFillTx/>
                <a:latin typeface="Calibri"/>
                <a:ea typeface="+mn-ea"/>
                <a:cs typeface="+mn-cs"/>
              </a:rPr>
              <a:t>Battelle; R&amp;D Mag</a:t>
            </a:r>
            <a:endParaRPr kumimoji="0" lang="en-IN" sz="2000" b="1" i="0" u="none" strike="noStrike" kern="1200" cap="none" spc="0" normalizeH="0" baseline="0" noProof="0" dirty="0">
              <a:ln>
                <a:noFill/>
              </a:ln>
              <a:solidFill>
                <a:srgbClr val="4F81BD">
                  <a:lumMod val="60000"/>
                  <a:lumOff val="40000"/>
                </a:srgbClr>
              </a:solidFill>
              <a:effectLst/>
              <a:uLnTx/>
              <a:uFillTx/>
              <a:latin typeface="Calibri"/>
              <a:ea typeface="+mn-ea"/>
              <a:cs typeface="+mn-cs"/>
            </a:endParaRPr>
          </a:p>
        </p:txBody>
      </p:sp>
    </p:spTree>
    <p:extLst>
      <p:ext uri="{BB962C8B-B14F-4D97-AF65-F5344CB8AC3E}">
        <p14:creationId xmlns:p14="http://schemas.microsoft.com/office/powerpoint/2010/main" val="3406642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F50AD-E88F-4D3E-BEB5-E6122F334230}"/>
              </a:ext>
            </a:extLst>
          </p:cNvPr>
          <p:cNvSpPr>
            <a:spLocks noGrp="1"/>
          </p:cNvSpPr>
          <p:nvPr>
            <p:ph type="title"/>
          </p:nvPr>
        </p:nvSpPr>
        <p:spPr>
          <a:xfrm>
            <a:off x="1981200" y="44624"/>
            <a:ext cx="8229600" cy="639762"/>
          </a:xfrm>
        </p:spPr>
        <p:txBody>
          <a:bodyPr/>
          <a:lstStyle/>
          <a:p>
            <a:r>
              <a:rPr lang="en-US" dirty="0"/>
              <a:t>No. of Researchers and R&amp;D Spending</a:t>
            </a:r>
          </a:p>
        </p:txBody>
      </p:sp>
      <p:graphicFrame>
        <p:nvGraphicFramePr>
          <p:cNvPr id="4" name="Content Placeholder 3">
            <a:extLst>
              <a:ext uri="{FF2B5EF4-FFF2-40B4-BE49-F238E27FC236}">
                <a16:creationId xmlns:a16="http://schemas.microsoft.com/office/drawing/2014/main" id="{281EB405-7862-49B5-9E6C-3609019286F9}"/>
              </a:ext>
            </a:extLst>
          </p:cNvPr>
          <p:cNvGraphicFramePr>
            <a:graphicFrameLocks noGrp="1"/>
          </p:cNvGraphicFramePr>
          <p:nvPr>
            <p:ph idx="1"/>
            <p:extLst>
              <p:ext uri="{D42A27DB-BD31-4B8C-83A1-F6EECF244321}">
                <p14:modId xmlns:p14="http://schemas.microsoft.com/office/powerpoint/2010/main" val="3843732130"/>
              </p:ext>
            </p:extLst>
          </p:nvPr>
        </p:nvGraphicFramePr>
        <p:xfrm>
          <a:off x="1333500" y="762000"/>
          <a:ext cx="9525000" cy="3278728"/>
        </p:xfrm>
        <a:graphic>
          <a:graphicData uri="http://schemas.openxmlformats.org/drawingml/2006/table">
            <a:tbl>
              <a:tblPr firstRow="1" bandRow="1">
                <a:tableStyleId>{5C22544A-7EE6-4342-B048-85BDC9FD1C3A}</a:tableStyleId>
              </a:tblPr>
              <a:tblGrid>
                <a:gridCol w="2381250">
                  <a:extLst>
                    <a:ext uri="{9D8B030D-6E8A-4147-A177-3AD203B41FA5}">
                      <a16:colId xmlns:a16="http://schemas.microsoft.com/office/drawing/2014/main" val="2308796157"/>
                    </a:ext>
                  </a:extLst>
                </a:gridCol>
                <a:gridCol w="2381250">
                  <a:extLst>
                    <a:ext uri="{9D8B030D-6E8A-4147-A177-3AD203B41FA5}">
                      <a16:colId xmlns:a16="http://schemas.microsoft.com/office/drawing/2014/main" val="1070852341"/>
                    </a:ext>
                  </a:extLst>
                </a:gridCol>
                <a:gridCol w="2381250">
                  <a:extLst>
                    <a:ext uri="{9D8B030D-6E8A-4147-A177-3AD203B41FA5}">
                      <a16:colId xmlns:a16="http://schemas.microsoft.com/office/drawing/2014/main" val="172481935"/>
                    </a:ext>
                  </a:extLst>
                </a:gridCol>
                <a:gridCol w="2381250">
                  <a:extLst>
                    <a:ext uri="{9D8B030D-6E8A-4147-A177-3AD203B41FA5}">
                      <a16:colId xmlns:a16="http://schemas.microsoft.com/office/drawing/2014/main" val="2771968183"/>
                    </a:ext>
                  </a:extLst>
                </a:gridCol>
              </a:tblGrid>
              <a:tr h="1186591">
                <a:tc>
                  <a:txBody>
                    <a:bodyPr/>
                    <a:lstStyle/>
                    <a:p>
                      <a:pPr algn="ctr"/>
                      <a:r>
                        <a:rPr lang="en-US" sz="2400" dirty="0"/>
                        <a:t>Country</a:t>
                      </a:r>
                    </a:p>
                  </a:txBody>
                  <a:tcPr/>
                </a:tc>
                <a:tc>
                  <a:txBody>
                    <a:bodyPr/>
                    <a:lstStyle/>
                    <a:p>
                      <a:pPr algn="ctr"/>
                      <a:r>
                        <a:rPr lang="en-US" sz="2400" dirty="0"/>
                        <a:t>Researchers per Million Population</a:t>
                      </a:r>
                    </a:p>
                  </a:txBody>
                  <a:tcPr/>
                </a:tc>
                <a:tc>
                  <a:txBody>
                    <a:bodyPr/>
                    <a:lstStyle/>
                    <a:p>
                      <a:pPr algn="ctr"/>
                      <a:r>
                        <a:rPr lang="en-US" sz="2400" dirty="0"/>
                        <a:t>Population</a:t>
                      </a:r>
                    </a:p>
                    <a:p>
                      <a:pPr algn="ctr"/>
                      <a:r>
                        <a:rPr lang="en-US" sz="2400" dirty="0"/>
                        <a:t>(</a:t>
                      </a:r>
                      <a:r>
                        <a:rPr lang="en-US" sz="2400" dirty="0" err="1"/>
                        <a:t>mn</a:t>
                      </a:r>
                      <a:r>
                        <a:rPr lang="en-US" sz="2400" dirty="0"/>
                        <a:t>)</a:t>
                      </a:r>
                    </a:p>
                  </a:txBody>
                  <a:tcPr/>
                </a:tc>
                <a:tc>
                  <a:txBody>
                    <a:bodyPr/>
                    <a:lstStyle/>
                    <a:p>
                      <a:pPr algn="ctr"/>
                      <a:r>
                        <a:rPr lang="en-US" sz="2400" dirty="0"/>
                        <a:t>R&amp;D Spending</a:t>
                      </a:r>
                    </a:p>
                    <a:p>
                      <a:pPr algn="ctr"/>
                      <a:r>
                        <a:rPr lang="en-US" sz="2400" dirty="0"/>
                        <a:t>($ bn. PPP)</a:t>
                      </a:r>
                    </a:p>
                  </a:txBody>
                  <a:tcPr/>
                </a:tc>
                <a:extLst>
                  <a:ext uri="{0D108BD9-81ED-4DB2-BD59-A6C34878D82A}">
                    <a16:rowId xmlns:a16="http://schemas.microsoft.com/office/drawing/2014/main" val="3450867385"/>
                  </a:ext>
                </a:extLst>
              </a:tr>
              <a:tr h="522502">
                <a:tc>
                  <a:txBody>
                    <a:bodyPr/>
                    <a:lstStyle/>
                    <a:p>
                      <a:pPr algn="ctr"/>
                      <a:r>
                        <a:rPr lang="en-US" sz="2400" dirty="0"/>
                        <a:t>India</a:t>
                      </a:r>
                    </a:p>
                  </a:txBody>
                  <a:tcPr/>
                </a:tc>
                <a:tc>
                  <a:txBody>
                    <a:bodyPr/>
                    <a:lstStyle/>
                    <a:p>
                      <a:pPr algn="ctr"/>
                      <a:r>
                        <a:rPr lang="en-US" sz="2400" dirty="0"/>
                        <a:t>156</a:t>
                      </a:r>
                    </a:p>
                  </a:txBody>
                  <a:tcPr/>
                </a:tc>
                <a:tc>
                  <a:txBody>
                    <a:bodyPr/>
                    <a:lstStyle/>
                    <a:p>
                      <a:pPr algn="ctr"/>
                      <a:r>
                        <a:rPr lang="en-US" sz="2400" dirty="0"/>
                        <a:t>1322</a:t>
                      </a:r>
                    </a:p>
                  </a:txBody>
                  <a:tcPr/>
                </a:tc>
                <a:tc>
                  <a:txBody>
                    <a:bodyPr/>
                    <a:lstStyle/>
                    <a:p>
                      <a:pPr algn="ctr"/>
                      <a:r>
                        <a:rPr lang="en-US" sz="2400" dirty="0"/>
                        <a:t>48</a:t>
                      </a:r>
                    </a:p>
                  </a:txBody>
                  <a:tcPr/>
                </a:tc>
                <a:extLst>
                  <a:ext uri="{0D108BD9-81ED-4DB2-BD59-A6C34878D82A}">
                    <a16:rowId xmlns:a16="http://schemas.microsoft.com/office/drawing/2014/main" val="2461565"/>
                  </a:ext>
                </a:extLst>
              </a:tr>
              <a:tr h="522502">
                <a:tc>
                  <a:txBody>
                    <a:bodyPr/>
                    <a:lstStyle/>
                    <a:p>
                      <a:pPr algn="ctr"/>
                      <a:r>
                        <a:rPr lang="en-US" sz="2400" dirty="0"/>
                        <a:t>China</a:t>
                      </a:r>
                    </a:p>
                  </a:txBody>
                  <a:tcPr/>
                </a:tc>
                <a:tc>
                  <a:txBody>
                    <a:bodyPr/>
                    <a:lstStyle/>
                    <a:p>
                      <a:pPr algn="ctr"/>
                      <a:r>
                        <a:rPr lang="en-US" sz="2400" dirty="0"/>
                        <a:t>1113</a:t>
                      </a:r>
                    </a:p>
                  </a:txBody>
                  <a:tcPr/>
                </a:tc>
                <a:tc>
                  <a:txBody>
                    <a:bodyPr/>
                    <a:lstStyle/>
                    <a:p>
                      <a:pPr algn="ctr"/>
                      <a:r>
                        <a:rPr lang="en-US" sz="2400" dirty="0"/>
                        <a:t>1387</a:t>
                      </a:r>
                    </a:p>
                  </a:txBody>
                  <a:tcPr/>
                </a:tc>
                <a:tc>
                  <a:txBody>
                    <a:bodyPr/>
                    <a:lstStyle/>
                    <a:p>
                      <a:pPr algn="ctr"/>
                      <a:r>
                        <a:rPr lang="en-US" sz="2400" dirty="0"/>
                        <a:t>370</a:t>
                      </a:r>
                    </a:p>
                  </a:txBody>
                  <a:tcPr/>
                </a:tc>
                <a:extLst>
                  <a:ext uri="{0D108BD9-81ED-4DB2-BD59-A6C34878D82A}">
                    <a16:rowId xmlns:a16="http://schemas.microsoft.com/office/drawing/2014/main" val="1294776055"/>
                  </a:ext>
                </a:extLst>
              </a:tr>
              <a:tr h="522502">
                <a:tc>
                  <a:txBody>
                    <a:bodyPr/>
                    <a:lstStyle/>
                    <a:p>
                      <a:pPr algn="ctr"/>
                      <a:r>
                        <a:rPr lang="en-US" sz="2400" dirty="0"/>
                        <a:t>USA</a:t>
                      </a:r>
                    </a:p>
                  </a:txBody>
                  <a:tcPr/>
                </a:tc>
                <a:tc>
                  <a:txBody>
                    <a:bodyPr/>
                    <a:lstStyle/>
                    <a:p>
                      <a:pPr algn="ctr"/>
                      <a:r>
                        <a:rPr lang="en-US" sz="2400" dirty="0"/>
                        <a:t>4231</a:t>
                      </a:r>
                    </a:p>
                  </a:txBody>
                  <a:tcPr/>
                </a:tc>
                <a:tc>
                  <a:txBody>
                    <a:bodyPr/>
                    <a:lstStyle/>
                    <a:p>
                      <a:pPr algn="ctr"/>
                      <a:r>
                        <a:rPr lang="en-US" sz="2400" dirty="0"/>
                        <a:t>326</a:t>
                      </a:r>
                    </a:p>
                  </a:txBody>
                  <a:tcPr/>
                </a:tc>
                <a:tc>
                  <a:txBody>
                    <a:bodyPr/>
                    <a:lstStyle/>
                    <a:p>
                      <a:pPr algn="ctr"/>
                      <a:r>
                        <a:rPr lang="en-US" sz="2400" dirty="0"/>
                        <a:t>479</a:t>
                      </a:r>
                    </a:p>
                  </a:txBody>
                  <a:tcPr/>
                </a:tc>
                <a:extLst>
                  <a:ext uri="{0D108BD9-81ED-4DB2-BD59-A6C34878D82A}">
                    <a16:rowId xmlns:a16="http://schemas.microsoft.com/office/drawing/2014/main" val="3682346673"/>
                  </a:ext>
                </a:extLst>
              </a:tr>
              <a:tr h="522502">
                <a:tc>
                  <a:txBody>
                    <a:bodyPr/>
                    <a:lstStyle/>
                    <a:p>
                      <a:pPr algn="ctr"/>
                      <a:r>
                        <a:rPr lang="en-US" sz="2400" dirty="0"/>
                        <a:t>Japan</a:t>
                      </a:r>
                    </a:p>
                  </a:txBody>
                  <a:tcPr/>
                </a:tc>
                <a:tc>
                  <a:txBody>
                    <a:bodyPr/>
                    <a:lstStyle/>
                    <a:p>
                      <a:pPr algn="ctr"/>
                      <a:r>
                        <a:rPr lang="en-US" sz="2400" dirty="0"/>
                        <a:t>5386</a:t>
                      </a:r>
                    </a:p>
                  </a:txBody>
                  <a:tcPr/>
                </a:tc>
                <a:tc>
                  <a:txBody>
                    <a:bodyPr/>
                    <a:lstStyle/>
                    <a:p>
                      <a:pPr algn="ctr"/>
                      <a:r>
                        <a:rPr lang="en-US" sz="2400" dirty="0"/>
                        <a:t>127</a:t>
                      </a:r>
                    </a:p>
                  </a:txBody>
                  <a:tcPr/>
                </a:tc>
                <a:tc>
                  <a:txBody>
                    <a:bodyPr/>
                    <a:lstStyle/>
                    <a:p>
                      <a:pPr algn="ctr"/>
                      <a:r>
                        <a:rPr lang="en-US" sz="2400" dirty="0"/>
                        <a:t>171</a:t>
                      </a:r>
                    </a:p>
                  </a:txBody>
                  <a:tcPr/>
                </a:tc>
                <a:extLst>
                  <a:ext uri="{0D108BD9-81ED-4DB2-BD59-A6C34878D82A}">
                    <a16:rowId xmlns:a16="http://schemas.microsoft.com/office/drawing/2014/main" val="528612608"/>
                  </a:ext>
                </a:extLst>
              </a:tr>
            </a:tbl>
          </a:graphicData>
        </a:graphic>
      </p:graphicFrame>
      <p:sp>
        <p:nvSpPr>
          <p:cNvPr id="9" name="TextBox 8">
            <a:extLst>
              <a:ext uri="{FF2B5EF4-FFF2-40B4-BE49-F238E27FC236}">
                <a16:creationId xmlns:a16="http://schemas.microsoft.com/office/drawing/2014/main" id="{A602EE07-47A9-4138-A2B4-4F6B193D2FF7}"/>
              </a:ext>
            </a:extLst>
          </p:cNvPr>
          <p:cNvSpPr txBox="1"/>
          <p:nvPr/>
        </p:nvSpPr>
        <p:spPr>
          <a:xfrm>
            <a:off x="1326126" y="4191000"/>
            <a:ext cx="9524999"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prstClr val="black"/>
                </a:solidFill>
                <a:latin typeface="Calibri"/>
              </a:rPr>
              <a:t>China’s 7 times larger R&amp;D expenditure is supported by a 7 times large R&amp;D workforce</a:t>
            </a:r>
          </a:p>
          <a:p>
            <a:pPr marL="342900" indent="-342900">
              <a:buFont typeface="Arial" panose="020B0604020202020204" pitchFamily="34" charset="0"/>
              <a:buChar char="•"/>
            </a:pPr>
            <a:r>
              <a:rPr lang="en-US" sz="2400" dirty="0">
                <a:solidFill>
                  <a:prstClr val="black"/>
                </a:solidFill>
                <a:latin typeface="Calibri"/>
              </a:rPr>
              <a:t>India seems to be limited by a shortage of R&amp;D manpower</a:t>
            </a:r>
          </a:p>
          <a:p>
            <a:pPr marL="342900" indent="-342900">
              <a:buFont typeface="Arial" panose="020B0604020202020204" pitchFamily="34" charset="0"/>
              <a:buChar char="•"/>
            </a:pPr>
            <a:r>
              <a:rPr lang="en-US" sz="2400" dirty="0">
                <a:solidFill>
                  <a:prstClr val="black"/>
                </a:solidFill>
                <a:latin typeface="Calibri"/>
              </a:rPr>
              <a:t>Small increases in R&amp;D spending have been shown to substantially increase GDP growth</a:t>
            </a:r>
          </a:p>
        </p:txBody>
      </p:sp>
      <p:sp>
        <p:nvSpPr>
          <p:cNvPr id="3" name="TextBox 2">
            <a:extLst>
              <a:ext uri="{FF2B5EF4-FFF2-40B4-BE49-F238E27FC236}">
                <a16:creationId xmlns:a16="http://schemas.microsoft.com/office/drawing/2014/main" id="{5BB5C11B-C0CD-445F-ACA1-D58ADE9567E6}"/>
              </a:ext>
            </a:extLst>
          </p:cNvPr>
          <p:cNvSpPr txBox="1"/>
          <p:nvPr/>
        </p:nvSpPr>
        <p:spPr>
          <a:xfrm>
            <a:off x="3505200" y="6478086"/>
            <a:ext cx="8839200" cy="400110"/>
          </a:xfrm>
          <a:prstGeom prst="rect">
            <a:avLst/>
          </a:prstGeom>
          <a:noFill/>
        </p:spPr>
        <p:txBody>
          <a:bodyPr wrap="square" rtlCol="0">
            <a:spAutoFit/>
          </a:bodyPr>
          <a:lstStyle/>
          <a:p>
            <a:r>
              <a:rPr lang="en-US" sz="2000" b="1" dirty="0">
                <a:solidFill>
                  <a:schemeClr val="tx2">
                    <a:lumMod val="40000"/>
                    <a:lumOff val="60000"/>
                  </a:schemeClr>
                </a:solidFill>
              </a:rPr>
              <a:t>http://uis.unesco.org/apps/visualisations/research-and-development-spending/</a:t>
            </a:r>
          </a:p>
        </p:txBody>
      </p:sp>
    </p:spTree>
    <p:extLst>
      <p:ext uri="{BB962C8B-B14F-4D97-AF65-F5344CB8AC3E}">
        <p14:creationId xmlns:p14="http://schemas.microsoft.com/office/powerpoint/2010/main" val="234925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391" y="5486400"/>
            <a:ext cx="8229600" cy="563562"/>
          </a:xfrm>
        </p:spPr>
        <p:txBody>
          <a:bodyPr>
            <a:noAutofit/>
          </a:bodyPr>
          <a:lstStyle/>
          <a:p>
            <a:r>
              <a:rPr lang="en-US" dirty="0"/>
              <a:t>What Should be our “Research Mix” in India?</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9400" y="1676400"/>
            <a:ext cx="4444064" cy="2707461"/>
          </a:xfrm>
        </p:spPr>
      </p:pic>
      <p:sp>
        <p:nvSpPr>
          <p:cNvPr id="5" name="TextBox 4"/>
          <p:cNvSpPr txBox="1"/>
          <p:nvPr/>
        </p:nvSpPr>
        <p:spPr>
          <a:xfrm rot="16200000">
            <a:off x="10765423" y="2764423"/>
            <a:ext cx="2209800" cy="338554"/>
          </a:xfrm>
          <a:prstGeom prst="rect">
            <a:avLst/>
          </a:prstGeom>
          <a:noFill/>
        </p:spPr>
        <p:txBody>
          <a:bodyPr wrap="squar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F81BD">
                    <a:lumMod val="40000"/>
                    <a:lumOff val="60000"/>
                  </a:srgbClr>
                </a:solidFill>
                <a:effectLst/>
                <a:uLnTx/>
                <a:uFillTx/>
                <a:latin typeface="Calibri"/>
                <a:ea typeface="+mn-ea"/>
                <a:cs typeface="+mn-cs"/>
              </a:rPr>
              <a:t>Battelle; R&amp;D Mag</a:t>
            </a:r>
            <a:endParaRPr kumimoji="0" lang="en-IN" sz="1600" b="1" i="0" u="none" strike="noStrike" kern="1200" cap="none" spc="0" normalizeH="0" baseline="0" noProof="0" dirty="0">
              <a:ln>
                <a:noFill/>
              </a:ln>
              <a:solidFill>
                <a:srgbClr val="4F81BD">
                  <a:lumMod val="40000"/>
                  <a:lumOff val="60000"/>
                </a:srgbClr>
              </a:solidFill>
              <a:effectLst/>
              <a:uLnTx/>
              <a:uFillTx/>
              <a:latin typeface="Calibri"/>
              <a:ea typeface="+mn-ea"/>
              <a:cs typeface="+mn-cs"/>
            </a:endParaRPr>
          </a:p>
        </p:txBody>
      </p:sp>
      <p:sp>
        <p:nvSpPr>
          <p:cNvPr id="7" name="Title 1"/>
          <p:cNvSpPr txBox="1">
            <a:spLocks/>
          </p:cNvSpPr>
          <p:nvPr/>
        </p:nvSpPr>
        <p:spPr>
          <a:xfrm>
            <a:off x="1981200" y="268012"/>
            <a:ext cx="8229600" cy="563562"/>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Research Priorities and Institutional Performance</a:t>
            </a:r>
            <a:endParaRPr kumimoji="0" lang="en-IN" sz="4400" b="1" i="0" u="none" strike="noStrike" kern="1200" cap="none" spc="0" normalizeH="0" baseline="0" noProof="0" dirty="0">
              <a:ln>
                <a:noFill/>
              </a:ln>
              <a:solidFill>
                <a:prstClr val="black"/>
              </a:solidFill>
              <a:effectLst/>
              <a:uLnTx/>
              <a:uFillTx/>
              <a:latin typeface="Calibri"/>
              <a:ea typeface="+mj-ea"/>
              <a:cs typeface="+mj-cs"/>
            </a:endParaRPr>
          </a:p>
        </p:txBody>
      </p:sp>
      <p:sp>
        <p:nvSpPr>
          <p:cNvPr id="8" name="Content Placeholder 2"/>
          <p:cNvSpPr txBox="1">
            <a:spLocks/>
          </p:cNvSpPr>
          <p:nvPr/>
        </p:nvSpPr>
        <p:spPr>
          <a:xfrm>
            <a:off x="996434" y="990600"/>
            <a:ext cx="4800600" cy="4419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C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a:ea typeface="+mn-ea"/>
                <a:cs typeface="+mn-cs"/>
              </a:rPr>
              <a:t>Basic research: publications, citations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rgbClr val="C00000"/>
                </a:solidFill>
                <a:effectLst/>
                <a:uLnTx/>
                <a:uFillTx/>
                <a:latin typeface="Calibri"/>
                <a:ea typeface="+mn-ea"/>
                <a:cs typeface="+mn-cs"/>
              </a:rPr>
              <a:t>Impact on scientific reputation and rankings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a:ea typeface="+mn-ea"/>
                <a:cs typeface="+mn-cs"/>
              </a:rPr>
              <a:t>Applied and translational research</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rgbClr val="C00000"/>
                </a:solidFill>
                <a:effectLst/>
                <a:uLnTx/>
                <a:uFillTx/>
                <a:latin typeface="Calibri"/>
                <a:ea typeface="+mn-ea"/>
                <a:cs typeface="+mn-cs"/>
              </a:rPr>
              <a:t>Driven by basic/foundational research</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rgbClr val="C00000"/>
                </a:solidFill>
                <a:effectLst/>
                <a:uLnTx/>
                <a:uFillTx/>
                <a:latin typeface="Calibri"/>
                <a:ea typeface="+mn-ea"/>
                <a:cs typeface="+mn-cs"/>
              </a:rPr>
              <a:t>Patents, start-ups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rgbClr val="C00000"/>
                </a:solidFill>
                <a:effectLst/>
                <a:uLnTx/>
                <a:uFillTx/>
                <a:latin typeface="Calibri"/>
                <a:ea typeface="+mn-ea"/>
                <a:cs typeface="+mn-cs"/>
              </a:rPr>
              <a:t>Impact on industry/society</a:t>
            </a:r>
          </a:p>
        </p:txBody>
      </p:sp>
    </p:spTree>
    <p:extLst>
      <p:ext uri="{BB962C8B-B14F-4D97-AF65-F5344CB8AC3E}">
        <p14:creationId xmlns:p14="http://schemas.microsoft.com/office/powerpoint/2010/main" val="310051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229600" cy="549000"/>
          </a:xfrm>
        </p:spPr>
        <p:txBody>
          <a:bodyPr>
            <a:normAutofit fontScale="90000"/>
          </a:bodyPr>
          <a:lstStyle/>
          <a:p>
            <a:r>
              <a:rPr lang="en-US" dirty="0"/>
              <a:t>Boundaries of Our Own Creation</a:t>
            </a:r>
            <a:endParaRPr lang="en-IN" dirty="0"/>
          </a:p>
        </p:txBody>
      </p:sp>
      <p:sp>
        <p:nvSpPr>
          <p:cNvPr id="3" name="Content Placeholder 2"/>
          <p:cNvSpPr>
            <a:spLocks noGrp="1"/>
          </p:cNvSpPr>
          <p:nvPr>
            <p:ph idx="1"/>
          </p:nvPr>
        </p:nvSpPr>
        <p:spPr>
          <a:xfrm>
            <a:off x="762000" y="549000"/>
            <a:ext cx="10591800" cy="6080400"/>
          </a:xfrm>
        </p:spPr>
        <p:txBody>
          <a:bodyPr>
            <a:normAutofit fontScale="92500" lnSpcReduction="10000"/>
          </a:bodyPr>
          <a:lstStyle/>
          <a:p>
            <a:r>
              <a:rPr lang="en-US" sz="3000" dirty="0"/>
              <a:t>Basic vs. applied</a:t>
            </a:r>
          </a:p>
          <a:p>
            <a:r>
              <a:rPr lang="en-US" sz="3000" dirty="0"/>
              <a:t>Theoretical vs. experimental</a:t>
            </a:r>
          </a:p>
          <a:p>
            <a:r>
              <a:rPr lang="en-US" sz="3000" dirty="0"/>
              <a:t>Core vs. interdisciplinary</a:t>
            </a:r>
          </a:p>
          <a:p>
            <a:r>
              <a:rPr lang="en-US" sz="3000" dirty="0"/>
              <a:t>Deep vs. broad</a:t>
            </a:r>
          </a:p>
          <a:p>
            <a:r>
              <a:rPr lang="en-US" sz="3000" dirty="0"/>
              <a:t>Individual vs. collaborative</a:t>
            </a:r>
          </a:p>
          <a:p>
            <a:r>
              <a:rPr lang="en-US" sz="3000" dirty="0"/>
              <a:t>Science vs. technology</a:t>
            </a:r>
          </a:p>
          <a:p>
            <a:r>
              <a:rPr lang="en-US" sz="3000" dirty="0"/>
              <a:t>Discussion in an IISc Joint Faculty Meeting</a:t>
            </a:r>
          </a:p>
          <a:p>
            <a:pPr lvl="1"/>
            <a:r>
              <a:rPr lang="en-US" dirty="0"/>
              <a:t>“institutions like IISc must have room for many different kinds of faculty members: “prolific publishers” (those who publish frequently), “deep thinkers” (those who strive to dig deeper and publish only a few papers, but of very high quality), “the big-fish hunters” (those who take the high-risk path of going after the big problems), “national-impact professors” (those who work towards fulfilling national needs), and “system builders” (those who build systems that help design and create innovations)” </a:t>
            </a:r>
          </a:p>
          <a:p>
            <a:pPr marL="457200" lvl="1" indent="0">
              <a:buNone/>
            </a:pPr>
            <a:r>
              <a:rPr lang="en-US" sz="1900" dirty="0">
                <a:solidFill>
                  <a:schemeClr val="tx1"/>
                </a:solidFill>
              </a:rPr>
              <a:t>                                                     (Prof. P. Vijay Kumar, ECE, transcript of speech in the JFM)</a:t>
            </a:r>
          </a:p>
          <a:p>
            <a:pPr lvl="1"/>
            <a:r>
              <a:rPr lang="en-US" dirty="0"/>
              <a:t>Indeed during a career an individual can pass through one or more of these phases</a:t>
            </a:r>
          </a:p>
          <a:p>
            <a:endParaRPr lang="en-IN" dirty="0"/>
          </a:p>
        </p:txBody>
      </p:sp>
    </p:spTree>
    <p:extLst>
      <p:ext uri="{BB962C8B-B14F-4D97-AF65-F5344CB8AC3E}">
        <p14:creationId xmlns:p14="http://schemas.microsoft.com/office/powerpoint/2010/main" val="34023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25D53-20A0-467A-AF95-6A915B989550}"/>
              </a:ext>
            </a:extLst>
          </p:cNvPr>
          <p:cNvSpPr>
            <a:spLocks noGrp="1"/>
          </p:cNvSpPr>
          <p:nvPr>
            <p:ph type="title"/>
          </p:nvPr>
        </p:nvSpPr>
        <p:spPr>
          <a:xfrm>
            <a:off x="1981200" y="-76200"/>
            <a:ext cx="8229600" cy="652929"/>
          </a:xfrm>
        </p:spPr>
        <p:txBody>
          <a:bodyPr>
            <a:normAutofit/>
          </a:bodyPr>
          <a:lstStyle/>
          <a:p>
            <a:r>
              <a:rPr lang="en-US" dirty="0"/>
              <a:t>Decision-Making Based on Media Rankings</a:t>
            </a:r>
          </a:p>
        </p:txBody>
      </p:sp>
      <p:sp>
        <p:nvSpPr>
          <p:cNvPr id="3" name="Content Placeholder 2">
            <a:extLst>
              <a:ext uri="{FF2B5EF4-FFF2-40B4-BE49-F238E27FC236}">
                <a16:creationId xmlns:a16="http://schemas.microsoft.com/office/drawing/2014/main" id="{FF90DE5A-97BA-45D7-9EE5-CF2A05CB7801}"/>
              </a:ext>
            </a:extLst>
          </p:cNvPr>
          <p:cNvSpPr>
            <a:spLocks noGrp="1"/>
          </p:cNvSpPr>
          <p:nvPr>
            <p:ph idx="1"/>
          </p:nvPr>
        </p:nvSpPr>
        <p:spPr>
          <a:xfrm>
            <a:off x="381000" y="576729"/>
            <a:ext cx="11430000" cy="6433671"/>
          </a:xfrm>
        </p:spPr>
        <p:txBody>
          <a:bodyPr>
            <a:normAutofit fontScale="77500" lnSpcReduction="20000"/>
          </a:bodyPr>
          <a:lstStyle/>
          <a:p>
            <a:r>
              <a:rPr lang="en-US" sz="3300" dirty="0"/>
              <a:t>Our context is different from US universities</a:t>
            </a:r>
          </a:p>
          <a:p>
            <a:r>
              <a:rPr lang="en-US" sz="3300" dirty="0" err="1"/>
              <a:t>Internationalisation</a:t>
            </a:r>
            <a:r>
              <a:rPr lang="en-US" sz="3300" dirty="0"/>
              <a:t> and diversity: </a:t>
            </a:r>
            <a:r>
              <a:rPr lang="en-US" sz="3300" b="1" dirty="0"/>
              <a:t>should the passport matter?</a:t>
            </a:r>
          </a:p>
          <a:p>
            <a:pPr lvl="1"/>
            <a:r>
              <a:rPr lang="en-US" sz="2800" dirty="0"/>
              <a:t>The metric of foreign faculty and foreign students only cares about the passport that the person carries</a:t>
            </a:r>
          </a:p>
          <a:p>
            <a:pPr lvl="1"/>
            <a:r>
              <a:rPr lang="en-US" sz="2800" dirty="0"/>
              <a:t>So a university with mostly home-grown faculty, and some (mediocre) foreign faculty members gets high marks</a:t>
            </a:r>
          </a:p>
          <a:p>
            <a:pPr lvl="1"/>
            <a:r>
              <a:rPr lang="en-US" sz="2800" dirty="0"/>
              <a:t>Top Indian institutions recruit high quality faculty, most of whom have international research training</a:t>
            </a:r>
          </a:p>
          <a:p>
            <a:pPr lvl="1"/>
            <a:r>
              <a:rPr lang="en-US" sz="2800" dirty="0"/>
              <a:t>Some of the best students from a very large, and ethnically diverse, national pool study at these universities</a:t>
            </a:r>
          </a:p>
          <a:p>
            <a:pPr lvl="2"/>
            <a:r>
              <a:rPr lang="en-US" sz="2600" dirty="0"/>
              <a:t>Unlike the US, where the home population is often not interested in STEM careers</a:t>
            </a:r>
          </a:p>
          <a:p>
            <a:r>
              <a:rPr lang="en-US" sz="3300" dirty="0"/>
              <a:t>Let’s focus on strengthening the hard academics, research, impact, and innovation metrics</a:t>
            </a:r>
          </a:p>
          <a:p>
            <a:r>
              <a:rPr lang="en-US" sz="3300" dirty="0"/>
              <a:t>Read “internationalization” as “international visibility and international collaboration”</a:t>
            </a:r>
          </a:p>
          <a:p>
            <a:pPr lvl="1"/>
            <a:r>
              <a:rPr lang="en-US" sz="2800" dirty="0"/>
              <a:t>Which requires travel support and hospitality infrastructure</a:t>
            </a:r>
          </a:p>
          <a:p>
            <a:r>
              <a:rPr lang="en-US" sz="3300" dirty="0"/>
              <a:t>Some international faculty and students would add diversity and help temper the “home comfort” factor</a:t>
            </a:r>
          </a:p>
          <a:p>
            <a:pPr lvl="1"/>
            <a:endParaRPr lang="en-US" dirty="0"/>
          </a:p>
          <a:p>
            <a:pPr lvl="1"/>
            <a:endParaRPr lang="en-US" dirty="0"/>
          </a:p>
        </p:txBody>
      </p:sp>
    </p:spTree>
    <p:extLst>
      <p:ext uri="{BB962C8B-B14F-4D97-AF65-F5344CB8AC3E}">
        <p14:creationId xmlns:p14="http://schemas.microsoft.com/office/powerpoint/2010/main" val="3440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715962"/>
          </a:xfrm>
        </p:spPr>
        <p:txBody>
          <a:bodyPr>
            <a:normAutofit/>
          </a:bodyPr>
          <a:lstStyle/>
          <a:p>
            <a:r>
              <a:rPr lang="en-IN" sz="3600" dirty="0"/>
              <a:t>Strengthening our International Outlook</a:t>
            </a:r>
          </a:p>
        </p:txBody>
      </p:sp>
      <p:sp>
        <p:nvSpPr>
          <p:cNvPr id="3" name="Content Placeholder 2"/>
          <p:cNvSpPr>
            <a:spLocks noGrp="1"/>
          </p:cNvSpPr>
          <p:nvPr>
            <p:ph idx="1"/>
          </p:nvPr>
        </p:nvSpPr>
        <p:spPr>
          <a:xfrm>
            <a:off x="838200" y="1371600"/>
            <a:ext cx="10363200" cy="4419600"/>
          </a:xfrm>
        </p:spPr>
        <p:txBody>
          <a:bodyPr>
            <a:normAutofit/>
          </a:bodyPr>
          <a:lstStyle/>
          <a:p>
            <a:r>
              <a:rPr lang="en-IN" dirty="0">
                <a:solidFill>
                  <a:srgbClr val="0070C0"/>
                </a:solidFill>
              </a:rPr>
              <a:t>International contact important to </a:t>
            </a:r>
            <a:r>
              <a:rPr lang="en-IN" b="1" dirty="0">
                <a:solidFill>
                  <a:srgbClr val="0070C0"/>
                </a:solidFill>
              </a:rPr>
              <a:t>stay current, </a:t>
            </a:r>
            <a:r>
              <a:rPr lang="en-IN" dirty="0">
                <a:solidFill>
                  <a:srgbClr val="0070C0"/>
                </a:solidFill>
              </a:rPr>
              <a:t>to </a:t>
            </a:r>
            <a:r>
              <a:rPr lang="en-IN" b="1" dirty="0">
                <a:solidFill>
                  <a:srgbClr val="0070C0"/>
                </a:solidFill>
              </a:rPr>
              <a:t>publicise our research, </a:t>
            </a:r>
            <a:r>
              <a:rPr lang="en-IN" dirty="0">
                <a:solidFill>
                  <a:srgbClr val="0070C0"/>
                </a:solidFill>
              </a:rPr>
              <a:t>and </a:t>
            </a:r>
            <a:r>
              <a:rPr lang="en-IN" b="1" dirty="0">
                <a:solidFill>
                  <a:srgbClr val="0070C0"/>
                </a:solidFill>
              </a:rPr>
              <a:t>build reputation</a:t>
            </a:r>
          </a:p>
          <a:p>
            <a:pPr lvl="1"/>
            <a:r>
              <a:rPr lang="en-IN" dirty="0"/>
              <a:t>Directly impacts some of the rankings</a:t>
            </a:r>
          </a:p>
          <a:p>
            <a:r>
              <a:rPr lang="en-IN" dirty="0">
                <a:solidFill>
                  <a:srgbClr val="0070C0"/>
                </a:solidFill>
              </a:rPr>
              <a:t>Faculty and student travel funding is very limited</a:t>
            </a:r>
          </a:p>
          <a:p>
            <a:r>
              <a:rPr lang="en-IN" dirty="0">
                <a:solidFill>
                  <a:srgbClr val="0070C0"/>
                </a:solidFill>
              </a:rPr>
              <a:t>Funds for hosting foreign faculty and foreign students are needed</a:t>
            </a:r>
          </a:p>
          <a:p>
            <a:pPr lvl="1"/>
            <a:r>
              <a:rPr lang="en-IN" dirty="0"/>
              <a:t>Need a program of international fellowships for inviting and hosting foreign scholars </a:t>
            </a:r>
          </a:p>
        </p:txBody>
      </p:sp>
    </p:spTree>
    <p:extLst>
      <p:ext uri="{BB962C8B-B14F-4D97-AF65-F5344CB8AC3E}">
        <p14:creationId xmlns:p14="http://schemas.microsoft.com/office/powerpoint/2010/main" val="40106215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685800"/>
          </a:xfrm>
        </p:spPr>
        <p:txBody>
          <a:bodyPr>
            <a:normAutofit/>
          </a:bodyPr>
          <a:lstStyle/>
          <a:p>
            <a:r>
              <a:rPr lang="en-US" sz="2800" dirty="0" err="1"/>
              <a:t>Internationalisation</a:t>
            </a:r>
            <a:r>
              <a:rPr lang="en-US" sz="2800" dirty="0"/>
              <a:t> Needs World-Class Campuses</a:t>
            </a:r>
            <a:endParaRPr lang="en-IN" sz="2800" dirty="0"/>
          </a:p>
        </p:txBody>
      </p:sp>
      <p:sp>
        <p:nvSpPr>
          <p:cNvPr id="3" name="Content Placeholder 2"/>
          <p:cNvSpPr>
            <a:spLocks noGrp="1"/>
          </p:cNvSpPr>
          <p:nvPr>
            <p:ph idx="1"/>
          </p:nvPr>
        </p:nvSpPr>
        <p:spPr>
          <a:xfrm>
            <a:off x="609600" y="762000"/>
            <a:ext cx="10896600" cy="5867400"/>
          </a:xfrm>
        </p:spPr>
        <p:txBody>
          <a:bodyPr>
            <a:normAutofit fontScale="92500" lnSpcReduction="20000"/>
          </a:bodyPr>
          <a:lstStyle/>
          <a:p>
            <a:r>
              <a:rPr lang="en-US" dirty="0"/>
              <a:t>Many US campuses are in dangerous areas</a:t>
            </a:r>
          </a:p>
          <a:p>
            <a:pPr lvl="1"/>
            <a:r>
              <a:rPr lang="en-IN" dirty="0"/>
              <a:t>“Don't walk around after dark, travel in a group if you do, and be careful of making a wrong turn outside of the campus.”</a:t>
            </a:r>
          </a:p>
          <a:p>
            <a:r>
              <a:rPr lang="en-US" dirty="0"/>
              <a:t>Many-many US campuses are in uninteresting locations with nothing really to do outside the campus</a:t>
            </a:r>
          </a:p>
          <a:p>
            <a:pPr lvl="1"/>
            <a:r>
              <a:rPr lang="en-US" dirty="0"/>
              <a:t>West Lafayette, College Station, Urbana, etc.</a:t>
            </a:r>
          </a:p>
          <a:p>
            <a:r>
              <a:rPr lang="en-US" dirty="0"/>
              <a:t>Yet these campuses continue to attract the best students and faculty from around the world</a:t>
            </a:r>
          </a:p>
          <a:p>
            <a:pPr lvl="1"/>
            <a:r>
              <a:rPr lang="en-US" dirty="0"/>
              <a:t>The campus itself is a beautiful, well-built, well-maintained, hygienic, self-contained, safe and secure, intellectually stimulating, culturally rich, fun-to-be-in community, with a lot of intellectual flow</a:t>
            </a:r>
          </a:p>
          <a:p>
            <a:r>
              <a:rPr lang="en-US" dirty="0"/>
              <a:t>Many of our Institutes have very large campuses that can easily be world-class magnets for international researchers, if there are funds and freedom to develop them as such</a:t>
            </a:r>
          </a:p>
          <a:p>
            <a:pPr lvl="1"/>
            <a:r>
              <a:rPr lang="en-US" dirty="0"/>
              <a:t>Every experience of anyone visiting these campuses must be world-class</a:t>
            </a:r>
          </a:p>
          <a:p>
            <a:pPr lvl="1"/>
            <a:r>
              <a:rPr lang="en-US" dirty="0"/>
              <a:t>No power failures; high quality buildings; top-class research infrastructure…</a:t>
            </a:r>
            <a:endParaRPr lang="en-IN" dirty="0"/>
          </a:p>
        </p:txBody>
      </p:sp>
    </p:spTree>
    <p:extLst>
      <p:ext uri="{BB962C8B-B14F-4D97-AF65-F5344CB8AC3E}">
        <p14:creationId xmlns:p14="http://schemas.microsoft.com/office/powerpoint/2010/main" val="277387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21192-0110-4C67-B8FE-033451562C07}"/>
              </a:ext>
            </a:extLst>
          </p:cNvPr>
          <p:cNvSpPr>
            <a:spLocks noGrp="1"/>
          </p:cNvSpPr>
          <p:nvPr>
            <p:ph type="title"/>
          </p:nvPr>
        </p:nvSpPr>
        <p:spPr>
          <a:xfrm>
            <a:off x="1950922" y="43665"/>
            <a:ext cx="8229600" cy="402390"/>
          </a:xfrm>
        </p:spPr>
        <p:txBody>
          <a:bodyPr>
            <a:noAutofit/>
          </a:bodyPr>
          <a:lstStyle/>
          <a:p>
            <a:r>
              <a:rPr lang="en-US" dirty="0"/>
              <a:t>Evaluation Criteria</a:t>
            </a:r>
          </a:p>
        </p:txBody>
      </p:sp>
      <p:sp>
        <p:nvSpPr>
          <p:cNvPr id="3" name="Content Placeholder 2">
            <a:extLst>
              <a:ext uri="{FF2B5EF4-FFF2-40B4-BE49-F238E27FC236}">
                <a16:creationId xmlns:a16="http://schemas.microsoft.com/office/drawing/2014/main" id="{B1A2F5B9-275E-4B8D-AAA7-1C2B7AA22E2E}"/>
              </a:ext>
            </a:extLst>
          </p:cNvPr>
          <p:cNvSpPr>
            <a:spLocks noGrp="1"/>
          </p:cNvSpPr>
          <p:nvPr>
            <p:ph idx="1"/>
          </p:nvPr>
        </p:nvSpPr>
        <p:spPr>
          <a:xfrm>
            <a:off x="838200" y="533400"/>
            <a:ext cx="10515600" cy="6019800"/>
          </a:xfrm>
        </p:spPr>
        <p:txBody>
          <a:bodyPr>
            <a:normAutofit fontScale="92500" lnSpcReduction="10000"/>
          </a:bodyPr>
          <a:lstStyle/>
          <a:p>
            <a:r>
              <a:rPr lang="en-US" dirty="0"/>
              <a:t>People shape their working styles to conform to evaluation  criteria  </a:t>
            </a:r>
          </a:p>
          <a:p>
            <a:r>
              <a:rPr lang="en-US" dirty="0"/>
              <a:t>Evaluation criteria in Indian academia are heavily geared towards to just “counts”</a:t>
            </a:r>
          </a:p>
          <a:p>
            <a:pPr lvl="1"/>
            <a:r>
              <a:rPr lang="en-US" dirty="0"/>
              <a:t>Publication counts, PhD student counts, number of invited lectures, etc.</a:t>
            </a:r>
          </a:p>
          <a:p>
            <a:r>
              <a:rPr lang="en-US" dirty="0"/>
              <a:t>… and individual contributions</a:t>
            </a:r>
          </a:p>
          <a:p>
            <a:pPr lvl="1"/>
            <a:r>
              <a:rPr lang="en-US" dirty="0"/>
              <a:t>Lead authorship, group leadership, etc.</a:t>
            </a:r>
          </a:p>
          <a:p>
            <a:r>
              <a:rPr lang="en-US" dirty="0"/>
              <a:t>Such criteria also pervade the selection processes for academy fellowships, awards, and other recognitions</a:t>
            </a:r>
          </a:p>
          <a:p>
            <a:r>
              <a:rPr lang="en-US" dirty="0"/>
              <a:t>Hence, faculty simply work towards piling up the counts</a:t>
            </a:r>
          </a:p>
          <a:p>
            <a:pPr lvl="1"/>
            <a:r>
              <a:rPr lang="en-US" dirty="0"/>
              <a:t>Often not trying something new and risky, as it might interrupt the flow</a:t>
            </a:r>
          </a:p>
          <a:p>
            <a:pPr lvl="1"/>
            <a:r>
              <a:rPr lang="en-US" dirty="0"/>
              <a:t>Avoid setting up collaborations in an increasing interdisciplinary world</a:t>
            </a:r>
          </a:p>
          <a:p>
            <a:r>
              <a:rPr lang="en-US" dirty="0"/>
              <a:t>Need to assess impact rather than volume</a:t>
            </a:r>
          </a:p>
          <a:p>
            <a:pPr lvl="1"/>
            <a:r>
              <a:rPr lang="en-US" dirty="0"/>
              <a:t>Not easy to do</a:t>
            </a:r>
          </a:p>
          <a:p>
            <a:pPr lvl="1"/>
            <a:r>
              <a:rPr lang="en-US" dirty="0"/>
              <a:t>Need to look at best practices</a:t>
            </a:r>
          </a:p>
          <a:p>
            <a:endParaRPr lang="en-US" dirty="0"/>
          </a:p>
          <a:p>
            <a:pPr lvl="1"/>
            <a:endParaRPr lang="en-US" dirty="0"/>
          </a:p>
        </p:txBody>
      </p:sp>
    </p:spTree>
    <p:extLst>
      <p:ext uri="{BB962C8B-B14F-4D97-AF65-F5344CB8AC3E}">
        <p14:creationId xmlns:p14="http://schemas.microsoft.com/office/powerpoint/2010/main" val="206017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2936"/>
            <a:ext cx="8229600" cy="634082"/>
          </a:xfrm>
        </p:spPr>
        <p:txBody>
          <a:bodyPr>
            <a:normAutofit/>
          </a:bodyPr>
          <a:lstStyle/>
          <a:p>
            <a:r>
              <a:rPr lang="en-US" dirty="0"/>
              <a:t>World University Rankings</a:t>
            </a:r>
            <a:r>
              <a:rPr lang="en-IN" dirty="0"/>
              <a:t>: Top 10 (Feb 2019)</a:t>
            </a:r>
            <a:endParaRPr lang="en-IN" sz="1300" b="0" dirty="0"/>
          </a:p>
        </p:txBody>
      </p:sp>
      <p:graphicFrame>
        <p:nvGraphicFramePr>
          <p:cNvPr id="5" name="Table 4">
            <a:extLst>
              <a:ext uri="{FF2B5EF4-FFF2-40B4-BE49-F238E27FC236}">
                <a16:creationId xmlns:a16="http://schemas.microsoft.com/office/drawing/2014/main" id="{D2FBCE5B-9EB7-4928-8948-6DC7B2BDD286}"/>
              </a:ext>
            </a:extLst>
          </p:cNvPr>
          <p:cNvGraphicFramePr>
            <a:graphicFrameLocks noGrp="1"/>
          </p:cNvGraphicFramePr>
          <p:nvPr>
            <p:extLst>
              <p:ext uri="{D42A27DB-BD31-4B8C-83A1-F6EECF244321}">
                <p14:modId xmlns:p14="http://schemas.microsoft.com/office/powerpoint/2010/main" val="3353507756"/>
              </p:ext>
            </p:extLst>
          </p:nvPr>
        </p:nvGraphicFramePr>
        <p:xfrm>
          <a:off x="994608" y="994611"/>
          <a:ext cx="9994231" cy="5438268"/>
        </p:xfrm>
        <a:graphic>
          <a:graphicData uri="http://schemas.openxmlformats.org/drawingml/2006/table">
            <a:tbl>
              <a:tblPr/>
              <a:tblGrid>
                <a:gridCol w="1107906">
                  <a:extLst>
                    <a:ext uri="{9D8B030D-6E8A-4147-A177-3AD203B41FA5}">
                      <a16:colId xmlns:a16="http://schemas.microsoft.com/office/drawing/2014/main" val="781919078"/>
                    </a:ext>
                  </a:extLst>
                </a:gridCol>
                <a:gridCol w="2723601">
                  <a:extLst>
                    <a:ext uri="{9D8B030D-6E8A-4147-A177-3AD203B41FA5}">
                      <a16:colId xmlns:a16="http://schemas.microsoft.com/office/drawing/2014/main" val="3263435625"/>
                    </a:ext>
                  </a:extLst>
                </a:gridCol>
                <a:gridCol w="3023659">
                  <a:extLst>
                    <a:ext uri="{9D8B030D-6E8A-4147-A177-3AD203B41FA5}">
                      <a16:colId xmlns:a16="http://schemas.microsoft.com/office/drawing/2014/main" val="967847412"/>
                    </a:ext>
                  </a:extLst>
                </a:gridCol>
                <a:gridCol w="3139065">
                  <a:extLst>
                    <a:ext uri="{9D8B030D-6E8A-4147-A177-3AD203B41FA5}">
                      <a16:colId xmlns:a16="http://schemas.microsoft.com/office/drawing/2014/main" val="3207540628"/>
                    </a:ext>
                  </a:extLst>
                </a:gridCol>
              </a:tblGrid>
              <a:tr h="494388">
                <a:tc>
                  <a:txBody>
                    <a:bodyPr/>
                    <a:lstStyle/>
                    <a:p>
                      <a:pPr algn="ctr" fontAlgn="t"/>
                      <a:r>
                        <a:rPr lang="en-IN" sz="2800" b="0" i="0" u="none" strike="noStrike">
                          <a:solidFill>
                            <a:srgbClr val="000000"/>
                          </a:solidFill>
                          <a:effectLst/>
                          <a:latin typeface="Arial" panose="020B0604020202020204" pitchFamily="34" charset="0"/>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IN" sz="2800" b="1" i="0" u="none" strike="noStrike">
                          <a:solidFill>
                            <a:srgbClr val="FFFFFF"/>
                          </a:solidFill>
                          <a:effectLst/>
                          <a:latin typeface="Calibri" panose="020F0502020204030204" pitchFamily="34" charset="0"/>
                        </a:rPr>
                        <a:t>THE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IN" sz="2800" b="1" i="0" u="none" strike="noStrike">
                          <a:solidFill>
                            <a:srgbClr val="FFFFFF"/>
                          </a:solidFill>
                          <a:effectLst/>
                          <a:latin typeface="Calibri" panose="020F0502020204030204" pitchFamily="34" charset="0"/>
                        </a:rPr>
                        <a:t>QS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IN" sz="2800" b="1" i="0" u="none" strike="noStrike">
                          <a:solidFill>
                            <a:srgbClr val="FFFFFF"/>
                          </a:solidFill>
                          <a:effectLst/>
                          <a:latin typeface="Calibri" panose="020F0502020204030204" pitchFamily="34" charset="0"/>
                        </a:rPr>
                        <a:t>ARWU</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304949492"/>
                  </a:ext>
                </a:extLst>
              </a:tr>
              <a:tr h="494388">
                <a:tc>
                  <a:txBody>
                    <a:bodyPr/>
                    <a:lstStyle/>
                    <a:p>
                      <a:pPr algn="ctr" rtl="0" fontAlgn="ctr"/>
                      <a:r>
                        <a:rPr lang="en-IN" sz="28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IN" sz="2800" b="0" i="0" u="none" strike="noStrike">
                          <a:solidFill>
                            <a:srgbClr val="000000"/>
                          </a:solidFill>
                          <a:effectLst/>
                          <a:latin typeface="Calibri" panose="020F0502020204030204" pitchFamily="34" charset="0"/>
                        </a:rPr>
                        <a:t>U Oxford</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3CDDD"/>
                    </a:solidFill>
                  </a:tcPr>
                </a:tc>
                <a:tc>
                  <a:txBody>
                    <a:bodyPr/>
                    <a:lstStyle/>
                    <a:p>
                      <a:pPr algn="ctr" rtl="0" fontAlgn="ctr"/>
                      <a:r>
                        <a:rPr lang="en-IN" sz="2800" b="0" i="0" u="none" strike="noStrike">
                          <a:solidFill>
                            <a:srgbClr val="000000"/>
                          </a:solidFill>
                          <a:effectLst/>
                          <a:latin typeface="Calibri" panose="020F0502020204030204" pitchFamily="34" charset="0"/>
                        </a:rPr>
                        <a:t>MIT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ctr" rtl="0" fontAlgn="ctr"/>
                      <a:r>
                        <a:rPr lang="en-IN" sz="2800" b="0" i="0" u="none" strike="noStrike">
                          <a:solidFill>
                            <a:srgbClr val="000000"/>
                          </a:solidFill>
                          <a:effectLst/>
                          <a:latin typeface="Calibri" panose="020F0502020204030204" pitchFamily="34" charset="0"/>
                        </a:rPr>
                        <a:t>Harvard U</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val="2446743690"/>
                  </a:ext>
                </a:extLst>
              </a:tr>
              <a:tr h="494388">
                <a:tc>
                  <a:txBody>
                    <a:bodyPr/>
                    <a:lstStyle/>
                    <a:p>
                      <a:pPr algn="ctr" rtl="0" fontAlgn="ctr"/>
                      <a:r>
                        <a:rPr lang="en-IN" sz="2800" b="0" i="0" u="none" strike="noStrike">
                          <a:solidFill>
                            <a:srgbClr val="000000"/>
                          </a:solidFill>
                          <a:effectLst/>
                          <a:latin typeface="Calibri" panose="020F0502020204030204" pitchFamily="34" charset="0"/>
                        </a:rPr>
                        <a:t>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IN" sz="2800" b="0" i="0" u="none" strike="noStrike">
                          <a:solidFill>
                            <a:srgbClr val="000000"/>
                          </a:solidFill>
                          <a:effectLst/>
                          <a:latin typeface="Calibri" panose="020F0502020204030204" pitchFamily="34" charset="0"/>
                        </a:rPr>
                        <a:t>U Cambridge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IN" sz="2800" b="0" i="0" u="none" strike="noStrike">
                          <a:solidFill>
                            <a:srgbClr val="000000"/>
                          </a:solidFill>
                          <a:effectLst/>
                          <a:latin typeface="Calibri" panose="020F0502020204030204" pitchFamily="34" charset="0"/>
                        </a:rPr>
                        <a:t>Stanford U</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ctr" rtl="0" fontAlgn="ctr"/>
                      <a:r>
                        <a:rPr lang="en-IN" sz="2800" b="0" i="0" u="none" strike="noStrike">
                          <a:solidFill>
                            <a:srgbClr val="000000"/>
                          </a:solidFill>
                          <a:effectLst/>
                          <a:latin typeface="Calibri" panose="020F0502020204030204" pitchFamily="34" charset="0"/>
                        </a:rPr>
                        <a:t>Stanford U</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extLst>
                  <a:ext uri="{0D108BD9-81ED-4DB2-BD59-A6C34878D82A}">
                    <a16:rowId xmlns:a16="http://schemas.microsoft.com/office/drawing/2014/main" val="2528615279"/>
                  </a:ext>
                </a:extLst>
              </a:tr>
              <a:tr h="494388">
                <a:tc>
                  <a:txBody>
                    <a:bodyPr/>
                    <a:lstStyle/>
                    <a:p>
                      <a:pPr algn="ctr" rtl="0" fontAlgn="ctr"/>
                      <a:r>
                        <a:rPr lang="en-IN" sz="2800" b="0" i="0" u="none" strike="noStrike">
                          <a:solidFill>
                            <a:srgbClr val="000000"/>
                          </a:solidFill>
                          <a:effectLst/>
                          <a:latin typeface="Calibri" panose="020F0502020204030204" pitchFamily="34" charset="0"/>
                        </a:rPr>
                        <a:t>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IN" sz="2800" b="0" i="0" u="none" strike="noStrike">
                          <a:solidFill>
                            <a:srgbClr val="000000"/>
                          </a:solidFill>
                          <a:effectLst/>
                          <a:latin typeface="Calibri" panose="020F0502020204030204" pitchFamily="34" charset="0"/>
                        </a:rPr>
                        <a:t>Stanford U</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ctr" rtl="0" fontAlgn="ctr"/>
                      <a:r>
                        <a:rPr lang="en-IN" sz="2800" b="0" i="0" u="none" strike="noStrike">
                          <a:solidFill>
                            <a:srgbClr val="000000"/>
                          </a:solidFill>
                          <a:effectLst/>
                          <a:latin typeface="Calibri" panose="020F0502020204030204" pitchFamily="34" charset="0"/>
                        </a:rPr>
                        <a:t>Harvard U</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IN" sz="2800" b="0" i="0" u="none" strike="noStrike">
                          <a:solidFill>
                            <a:srgbClr val="000000"/>
                          </a:solidFill>
                          <a:effectLst/>
                          <a:latin typeface="Calibri" panose="020F0502020204030204" pitchFamily="34" charset="0"/>
                        </a:rPr>
                        <a:t>U Cambridge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3000410846"/>
                  </a:ext>
                </a:extLst>
              </a:tr>
              <a:tr h="494388">
                <a:tc>
                  <a:txBody>
                    <a:bodyPr/>
                    <a:lstStyle/>
                    <a:p>
                      <a:pPr algn="ctr" rtl="0" fontAlgn="ctr"/>
                      <a:r>
                        <a:rPr lang="en-IN" sz="2800" b="0" i="0" u="none" strike="noStrike">
                          <a:solidFill>
                            <a:srgbClr val="000000"/>
                          </a:solidFill>
                          <a:effectLst/>
                          <a:latin typeface="Calibri" panose="020F0502020204030204" pitchFamily="34" charset="0"/>
                        </a:rPr>
                        <a:t>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IN" sz="2800" b="0" i="0" u="none" strike="noStrike">
                          <a:solidFill>
                            <a:srgbClr val="000000"/>
                          </a:solidFill>
                          <a:effectLst/>
                          <a:latin typeface="Calibri" panose="020F0502020204030204" pitchFamily="34" charset="0"/>
                        </a:rPr>
                        <a:t>MIT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ctr" rtl="0" fontAlgn="ctr"/>
                      <a:r>
                        <a:rPr lang="en-IN" sz="2800" b="0" i="0" u="none" strike="noStrike">
                          <a:solidFill>
                            <a:srgbClr val="000000"/>
                          </a:solidFill>
                          <a:effectLst/>
                          <a:latin typeface="Calibri" panose="020F0502020204030204" pitchFamily="34" charset="0"/>
                        </a:rPr>
                        <a:t>CalTech</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AC090"/>
                    </a:solidFill>
                  </a:tcPr>
                </a:tc>
                <a:tc>
                  <a:txBody>
                    <a:bodyPr/>
                    <a:lstStyle/>
                    <a:p>
                      <a:pPr algn="ctr" rtl="0" fontAlgn="ctr"/>
                      <a:r>
                        <a:rPr lang="en-IN" sz="2800" b="0" i="0" u="none" strike="noStrike" dirty="0">
                          <a:solidFill>
                            <a:srgbClr val="000000"/>
                          </a:solidFill>
                          <a:effectLst/>
                          <a:latin typeface="Calibri" panose="020F0502020204030204" pitchFamily="34" charset="0"/>
                        </a:rPr>
                        <a:t>MIT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extLst>
                  <a:ext uri="{0D108BD9-81ED-4DB2-BD59-A6C34878D82A}">
                    <a16:rowId xmlns:a16="http://schemas.microsoft.com/office/drawing/2014/main" val="1283065799"/>
                  </a:ext>
                </a:extLst>
              </a:tr>
              <a:tr h="494388">
                <a:tc>
                  <a:txBody>
                    <a:bodyPr/>
                    <a:lstStyle/>
                    <a:p>
                      <a:pPr algn="ctr" rtl="0" fontAlgn="ctr"/>
                      <a:r>
                        <a:rPr lang="en-IN" sz="2800" b="0" i="0" u="none" strike="noStrike">
                          <a:solidFill>
                            <a:srgbClr val="000000"/>
                          </a:solidFill>
                          <a:effectLst/>
                          <a:latin typeface="Calibri" panose="020F0502020204030204" pitchFamily="34" charset="0"/>
                        </a:rPr>
                        <a:t>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IN" sz="2800" b="0" i="0" u="none" strike="noStrike">
                          <a:solidFill>
                            <a:srgbClr val="000000"/>
                          </a:solidFill>
                          <a:effectLst/>
                          <a:latin typeface="Calibri" panose="020F0502020204030204" pitchFamily="34" charset="0"/>
                        </a:rPr>
                        <a:t>CalTech</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ctr" rtl="0" fontAlgn="ctr"/>
                      <a:r>
                        <a:rPr lang="en-IN" sz="2800" b="0" i="0" u="none" strike="noStrike">
                          <a:solidFill>
                            <a:srgbClr val="000000"/>
                          </a:solidFill>
                          <a:effectLst/>
                          <a:latin typeface="Calibri" panose="020F0502020204030204" pitchFamily="34" charset="0"/>
                        </a:rPr>
                        <a:t>U Oxford</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3CDDD"/>
                    </a:solidFill>
                  </a:tcPr>
                </a:tc>
                <a:tc>
                  <a:txBody>
                    <a:bodyPr/>
                    <a:lstStyle/>
                    <a:p>
                      <a:pPr algn="ctr" rtl="0" fontAlgn="ctr"/>
                      <a:r>
                        <a:rPr lang="en-IN" sz="2800" b="0" i="0" u="none" strike="noStrike" dirty="0">
                          <a:solidFill>
                            <a:srgbClr val="000000"/>
                          </a:solidFill>
                          <a:effectLst/>
                          <a:latin typeface="Calibri" panose="020F0502020204030204" pitchFamily="34" charset="0"/>
                        </a:rPr>
                        <a:t>UC Berkeley</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891225419"/>
                  </a:ext>
                </a:extLst>
              </a:tr>
              <a:tr h="494388">
                <a:tc>
                  <a:txBody>
                    <a:bodyPr/>
                    <a:lstStyle/>
                    <a:p>
                      <a:pPr algn="ctr" rtl="0" fontAlgn="ctr"/>
                      <a:r>
                        <a:rPr lang="en-IN" sz="2800" b="0" i="0" u="none" strike="noStrike">
                          <a:solidFill>
                            <a:srgbClr val="000000"/>
                          </a:solidFill>
                          <a:effectLst/>
                          <a:latin typeface="Calibri" panose="020F0502020204030204" pitchFamily="34" charset="0"/>
                        </a:rPr>
                        <a:t>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IN" sz="2800" b="0" i="0" u="none" strike="noStrike" dirty="0">
                          <a:solidFill>
                            <a:srgbClr val="000000"/>
                          </a:solidFill>
                          <a:effectLst/>
                          <a:latin typeface="Calibri" panose="020F0502020204030204" pitchFamily="34" charset="0"/>
                        </a:rPr>
                        <a:t>Harvard U</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IN" sz="2800" b="0" i="0" u="none" strike="noStrike">
                          <a:solidFill>
                            <a:srgbClr val="000000"/>
                          </a:solidFill>
                          <a:effectLst/>
                          <a:latin typeface="Calibri" panose="020F0502020204030204" pitchFamily="34" charset="0"/>
                        </a:rPr>
                        <a:t>U Cambridge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IN" sz="2800" b="0" i="0" u="none" strike="noStrike">
                          <a:solidFill>
                            <a:srgbClr val="000000"/>
                          </a:solidFill>
                          <a:effectLst/>
                          <a:latin typeface="Calibri" panose="020F0502020204030204" pitchFamily="34" charset="0"/>
                        </a:rPr>
                        <a:t>Princeton U</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213459864"/>
                  </a:ext>
                </a:extLst>
              </a:tr>
              <a:tr h="494388">
                <a:tc>
                  <a:txBody>
                    <a:bodyPr/>
                    <a:lstStyle/>
                    <a:p>
                      <a:pPr algn="ctr" rtl="0" fontAlgn="ctr"/>
                      <a:r>
                        <a:rPr lang="en-IN" sz="2800" b="0" i="0" u="none" strike="noStrike">
                          <a:solidFill>
                            <a:srgbClr val="000000"/>
                          </a:solidFill>
                          <a:effectLst/>
                          <a:latin typeface="Calibri" panose="020F0502020204030204" pitchFamily="34" charset="0"/>
                        </a:rPr>
                        <a:t>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IN" sz="2800" b="0" i="0" u="none" strike="noStrike">
                          <a:solidFill>
                            <a:srgbClr val="000000"/>
                          </a:solidFill>
                          <a:effectLst/>
                          <a:latin typeface="Calibri" panose="020F0502020204030204" pitchFamily="34" charset="0"/>
                        </a:rPr>
                        <a:t>Princeton U</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IN" sz="2800" b="0" i="0" u="none" strike="noStrike">
                          <a:solidFill>
                            <a:srgbClr val="000000"/>
                          </a:solidFill>
                          <a:effectLst/>
                          <a:latin typeface="Calibri" panose="020F0502020204030204" pitchFamily="34" charset="0"/>
                        </a:rPr>
                        <a:t>ETH</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IN" sz="2800" b="0" i="0" u="none" strike="noStrike">
                          <a:solidFill>
                            <a:srgbClr val="000000"/>
                          </a:solidFill>
                          <a:effectLst/>
                          <a:latin typeface="Calibri" panose="020F0502020204030204" pitchFamily="34" charset="0"/>
                        </a:rPr>
                        <a:t>U Oxford</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3CDDD"/>
                    </a:solidFill>
                  </a:tcPr>
                </a:tc>
                <a:extLst>
                  <a:ext uri="{0D108BD9-81ED-4DB2-BD59-A6C34878D82A}">
                    <a16:rowId xmlns:a16="http://schemas.microsoft.com/office/drawing/2014/main" val="2502691525"/>
                  </a:ext>
                </a:extLst>
              </a:tr>
              <a:tr h="494388">
                <a:tc>
                  <a:txBody>
                    <a:bodyPr/>
                    <a:lstStyle/>
                    <a:p>
                      <a:pPr algn="ctr" rtl="0" fontAlgn="ctr"/>
                      <a:r>
                        <a:rPr lang="en-IN" sz="2800" b="0" i="0" u="none" strike="noStrike">
                          <a:solidFill>
                            <a:srgbClr val="000000"/>
                          </a:solidFill>
                          <a:effectLst/>
                          <a:latin typeface="Calibri" panose="020F0502020204030204" pitchFamily="34" charset="0"/>
                        </a:rPr>
                        <a:t>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IN" sz="2800" b="0" i="0" u="none" strike="noStrike">
                          <a:solidFill>
                            <a:srgbClr val="000000"/>
                          </a:solidFill>
                          <a:effectLst/>
                          <a:latin typeface="Calibri" panose="020F0502020204030204" pitchFamily="34" charset="0"/>
                        </a:rPr>
                        <a:t>Yale U</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IN" sz="2800" b="0" i="0" u="none" strike="noStrike">
                          <a:solidFill>
                            <a:srgbClr val="000000"/>
                          </a:solidFill>
                          <a:effectLst/>
                          <a:latin typeface="Calibri" panose="020F0502020204030204" pitchFamily="34" charset="0"/>
                        </a:rPr>
                        <a:t>Imperial College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IN" sz="2800" b="0" i="0" u="none" strike="noStrike">
                          <a:solidFill>
                            <a:srgbClr val="000000"/>
                          </a:solidFill>
                          <a:effectLst/>
                          <a:latin typeface="Calibri" panose="020F0502020204030204" pitchFamily="34" charset="0"/>
                        </a:rPr>
                        <a:t>Columbia U</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567108152"/>
                  </a:ext>
                </a:extLst>
              </a:tr>
              <a:tr h="494388">
                <a:tc>
                  <a:txBody>
                    <a:bodyPr/>
                    <a:lstStyle/>
                    <a:p>
                      <a:pPr algn="ctr" rtl="0" fontAlgn="ctr"/>
                      <a:r>
                        <a:rPr lang="en-IN" sz="2800" b="0" i="0" u="none" strike="noStrike">
                          <a:solidFill>
                            <a:srgbClr val="000000"/>
                          </a:solidFill>
                          <a:effectLst/>
                          <a:latin typeface="Calibri" panose="020F0502020204030204" pitchFamily="34" charset="0"/>
                        </a:rPr>
                        <a:t>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IN" sz="2800" b="0" i="0" u="none" strike="noStrike">
                          <a:solidFill>
                            <a:srgbClr val="000000"/>
                          </a:solidFill>
                          <a:effectLst/>
                          <a:latin typeface="Calibri" panose="020F0502020204030204" pitchFamily="34" charset="0"/>
                        </a:rPr>
                        <a:t>Imperial College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IN" sz="2800" b="0" i="0" u="none" strike="noStrike">
                          <a:solidFill>
                            <a:srgbClr val="000000"/>
                          </a:solidFill>
                          <a:effectLst/>
                          <a:latin typeface="Calibri" panose="020F0502020204030204" pitchFamily="34" charset="0"/>
                        </a:rPr>
                        <a:t>U Chicago</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IN" sz="2800" b="0" i="0" u="none" strike="noStrike">
                          <a:solidFill>
                            <a:srgbClr val="000000"/>
                          </a:solidFill>
                          <a:effectLst/>
                          <a:latin typeface="Calibri" panose="020F0502020204030204" pitchFamily="34" charset="0"/>
                        </a:rPr>
                        <a:t>CalTech</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1444949112"/>
                  </a:ext>
                </a:extLst>
              </a:tr>
              <a:tr h="494388">
                <a:tc>
                  <a:txBody>
                    <a:bodyPr/>
                    <a:lstStyle/>
                    <a:p>
                      <a:pPr algn="ctr" rtl="0" fontAlgn="ctr"/>
                      <a:r>
                        <a:rPr lang="en-IN" sz="2800" b="0" i="0" u="none" strike="noStrike">
                          <a:solidFill>
                            <a:srgbClr val="000000"/>
                          </a:solidFill>
                          <a:effectLst/>
                          <a:latin typeface="Calibri" panose="020F0502020204030204" pitchFamily="34" charset="0"/>
                        </a:rPr>
                        <a:t>10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IN" sz="2800" b="0" i="0" u="none" strike="noStrike">
                          <a:solidFill>
                            <a:srgbClr val="000000"/>
                          </a:solidFill>
                          <a:effectLst/>
                          <a:latin typeface="Calibri" panose="020F0502020204030204" pitchFamily="34" charset="0"/>
                        </a:rPr>
                        <a:t>U Chicago</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BD97"/>
                    </a:solidFill>
                  </a:tcPr>
                </a:tc>
                <a:tc>
                  <a:txBody>
                    <a:bodyPr/>
                    <a:lstStyle/>
                    <a:p>
                      <a:pPr algn="ctr" rtl="0" fontAlgn="ctr"/>
                      <a:r>
                        <a:rPr lang="en-IN" sz="2800" b="0" i="0" u="none" strike="noStrike">
                          <a:solidFill>
                            <a:srgbClr val="000000"/>
                          </a:solidFill>
                          <a:effectLst/>
                          <a:latin typeface="Calibri" panose="020F0502020204030204" pitchFamily="34" charset="0"/>
                        </a:rPr>
                        <a:t>UCL</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ctr" rtl="0" fontAlgn="ctr"/>
                      <a:r>
                        <a:rPr lang="en-IN" sz="2800" b="0" i="0" u="none" strike="noStrike" dirty="0">
                          <a:solidFill>
                            <a:srgbClr val="000000"/>
                          </a:solidFill>
                          <a:effectLst/>
                          <a:latin typeface="Calibri" panose="020F0502020204030204" pitchFamily="34" charset="0"/>
                        </a:rPr>
                        <a:t>U Chicago</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BD97"/>
                    </a:solidFill>
                  </a:tcPr>
                </a:tc>
                <a:extLst>
                  <a:ext uri="{0D108BD9-81ED-4DB2-BD59-A6C34878D82A}">
                    <a16:rowId xmlns:a16="http://schemas.microsoft.com/office/drawing/2014/main" val="989581399"/>
                  </a:ext>
                </a:extLst>
              </a:tr>
            </a:tbl>
          </a:graphicData>
        </a:graphic>
      </p:graphicFrame>
    </p:spTree>
    <p:extLst>
      <p:ext uri="{BB962C8B-B14F-4D97-AF65-F5344CB8AC3E}">
        <p14:creationId xmlns:p14="http://schemas.microsoft.com/office/powerpoint/2010/main" val="15851880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8B6EA-6B0E-4AAD-976F-5C6376BC1C1E}"/>
              </a:ext>
            </a:extLst>
          </p:cNvPr>
          <p:cNvSpPr>
            <a:spLocks noGrp="1"/>
          </p:cNvSpPr>
          <p:nvPr>
            <p:ph type="title"/>
          </p:nvPr>
        </p:nvSpPr>
        <p:spPr/>
        <p:txBody>
          <a:bodyPr/>
          <a:lstStyle/>
          <a:p>
            <a:r>
              <a:rPr lang="en-US" dirty="0"/>
              <a:t>Making Good Use of Faculty Time</a:t>
            </a:r>
          </a:p>
        </p:txBody>
      </p:sp>
      <p:sp>
        <p:nvSpPr>
          <p:cNvPr id="3" name="Content Placeholder 2">
            <a:extLst>
              <a:ext uri="{FF2B5EF4-FFF2-40B4-BE49-F238E27FC236}">
                <a16:creationId xmlns:a16="http://schemas.microsoft.com/office/drawing/2014/main" id="{E3164FB7-CE9C-49D3-9A91-5F1A2098F5D3}"/>
              </a:ext>
            </a:extLst>
          </p:cNvPr>
          <p:cNvSpPr>
            <a:spLocks noGrp="1"/>
          </p:cNvSpPr>
          <p:nvPr>
            <p:ph idx="1"/>
          </p:nvPr>
        </p:nvSpPr>
        <p:spPr>
          <a:xfrm>
            <a:off x="5562600" y="1143000"/>
            <a:ext cx="6400800" cy="5486400"/>
          </a:xfrm>
        </p:spPr>
        <p:txBody>
          <a:bodyPr>
            <a:normAutofit fontScale="92500" lnSpcReduction="10000"/>
          </a:bodyPr>
          <a:lstStyle/>
          <a:p>
            <a:r>
              <a:rPr lang="en-US" dirty="0"/>
              <a:t>Caltech faculty and staff (website)</a:t>
            </a:r>
          </a:p>
          <a:p>
            <a:pPr lvl="1"/>
            <a:r>
              <a:rPr lang="en-US" dirty="0"/>
              <a:t>300 faculty members</a:t>
            </a:r>
          </a:p>
          <a:p>
            <a:pPr lvl="1"/>
            <a:r>
              <a:rPr lang="en-US" dirty="0"/>
              <a:t>3900 supporting staff</a:t>
            </a:r>
          </a:p>
          <a:p>
            <a:r>
              <a:rPr lang="en-US" dirty="0"/>
              <a:t>There appears to be a very large ratio between support staff and faculty in these institutes</a:t>
            </a:r>
          </a:p>
          <a:p>
            <a:r>
              <a:rPr lang="en-US" dirty="0"/>
              <a:t>Are our faculty being adequately supported?</a:t>
            </a:r>
          </a:p>
          <a:p>
            <a:r>
              <a:rPr lang="en-US" dirty="0"/>
              <a:t>Are our administrative systems themselves world class?</a:t>
            </a:r>
          </a:p>
          <a:p>
            <a:r>
              <a:rPr lang="en-US" dirty="0"/>
              <a:t>How do we give top class faculty the uninterrupted, deep thinking time that they need, and support their work in the best possible way?</a:t>
            </a:r>
          </a:p>
        </p:txBody>
      </p:sp>
      <p:pic>
        <p:nvPicPr>
          <p:cNvPr id="7" name="Picture 6" descr="A screenshot of a cell phone&#10;&#10;Description automatically generated">
            <a:extLst>
              <a:ext uri="{FF2B5EF4-FFF2-40B4-BE49-F238E27FC236}">
                <a16:creationId xmlns:a16="http://schemas.microsoft.com/office/drawing/2014/main" id="{12E5314C-E8F2-4F73-84A6-4A1D391E1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00200"/>
            <a:ext cx="5053700" cy="3886200"/>
          </a:xfrm>
          <a:prstGeom prst="rect">
            <a:avLst/>
          </a:prstGeom>
        </p:spPr>
      </p:pic>
      <p:sp>
        <p:nvSpPr>
          <p:cNvPr id="8" name="TextBox 7">
            <a:extLst>
              <a:ext uri="{FF2B5EF4-FFF2-40B4-BE49-F238E27FC236}">
                <a16:creationId xmlns:a16="http://schemas.microsoft.com/office/drawing/2014/main" id="{5E67B968-E77B-4901-802B-18A5ADA8DEA5}"/>
              </a:ext>
            </a:extLst>
          </p:cNvPr>
          <p:cNvSpPr txBox="1"/>
          <p:nvPr/>
        </p:nvSpPr>
        <p:spPr>
          <a:xfrm>
            <a:off x="762000" y="5449669"/>
            <a:ext cx="4343400" cy="646331"/>
          </a:xfrm>
          <a:prstGeom prst="rect">
            <a:avLst/>
          </a:prstGeom>
          <a:noFill/>
        </p:spPr>
        <p:txBody>
          <a:bodyPr wrap="square" rtlCol="0">
            <a:spAutoFit/>
          </a:bodyPr>
          <a:lstStyle/>
          <a:p>
            <a:pPr algn="ctr"/>
            <a:r>
              <a:rPr lang="en-US" b="1" dirty="0"/>
              <a:t>200 strong fund raising office, currently engaged in a campaign to raise $5 billion </a:t>
            </a:r>
          </a:p>
        </p:txBody>
      </p:sp>
      <p:sp>
        <p:nvSpPr>
          <p:cNvPr id="9" name="TextBox 8">
            <a:extLst>
              <a:ext uri="{FF2B5EF4-FFF2-40B4-BE49-F238E27FC236}">
                <a16:creationId xmlns:a16="http://schemas.microsoft.com/office/drawing/2014/main" id="{D89F0C45-3227-498E-ABA6-9847E061066C}"/>
              </a:ext>
            </a:extLst>
          </p:cNvPr>
          <p:cNvSpPr txBox="1"/>
          <p:nvPr/>
        </p:nvSpPr>
        <p:spPr>
          <a:xfrm>
            <a:off x="2057400" y="1173162"/>
            <a:ext cx="1447800" cy="461665"/>
          </a:xfrm>
          <a:prstGeom prst="rect">
            <a:avLst/>
          </a:prstGeom>
          <a:noFill/>
        </p:spPr>
        <p:txBody>
          <a:bodyPr wrap="square" rtlCol="0">
            <a:spAutoFit/>
          </a:bodyPr>
          <a:lstStyle/>
          <a:p>
            <a:pPr algn="ctr"/>
            <a:r>
              <a:rPr lang="en-US" sz="2400" b="1" dirty="0"/>
              <a:t>MIT</a:t>
            </a:r>
          </a:p>
        </p:txBody>
      </p:sp>
    </p:spTree>
    <p:extLst>
      <p:ext uri="{BB962C8B-B14F-4D97-AF65-F5344CB8AC3E}">
        <p14:creationId xmlns:p14="http://schemas.microsoft.com/office/powerpoint/2010/main" val="288827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6F812-04AE-4BE0-9A38-1EFD28C38F1A}"/>
              </a:ext>
            </a:extLst>
          </p:cNvPr>
          <p:cNvSpPr>
            <a:spLocks noGrp="1"/>
          </p:cNvSpPr>
          <p:nvPr>
            <p:ph type="title"/>
          </p:nvPr>
        </p:nvSpPr>
        <p:spPr>
          <a:xfrm>
            <a:off x="609600" y="304800"/>
            <a:ext cx="10972800" cy="792162"/>
          </a:xfrm>
        </p:spPr>
        <p:txBody>
          <a:bodyPr/>
          <a:lstStyle/>
          <a:p>
            <a:r>
              <a:rPr lang="en-US" dirty="0"/>
              <a:t>Meeting these </a:t>
            </a:r>
            <a:r>
              <a:rPr lang="en-US" dirty="0" err="1"/>
              <a:t>Challenges@IISc</a:t>
            </a:r>
            <a:r>
              <a:rPr lang="en-US" dirty="0"/>
              <a:t>: Fund Raising</a:t>
            </a:r>
          </a:p>
        </p:txBody>
      </p:sp>
      <p:sp>
        <p:nvSpPr>
          <p:cNvPr id="3" name="Content Placeholder 2">
            <a:extLst>
              <a:ext uri="{FF2B5EF4-FFF2-40B4-BE49-F238E27FC236}">
                <a16:creationId xmlns:a16="http://schemas.microsoft.com/office/drawing/2014/main" id="{2DCF9D72-E5A9-4009-8B63-725EEEEB22A3}"/>
              </a:ext>
            </a:extLst>
          </p:cNvPr>
          <p:cNvSpPr>
            <a:spLocks noGrp="1"/>
          </p:cNvSpPr>
          <p:nvPr>
            <p:ph idx="1"/>
          </p:nvPr>
        </p:nvSpPr>
        <p:spPr>
          <a:xfrm>
            <a:off x="685800" y="1371600"/>
            <a:ext cx="10744200" cy="4343400"/>
          </a:xfrm>
        </p:spPr>
        <p:txBody>
          <a:bodyPr>
            <a:normAutofit/>
          </a:bodyPr>
          <a:lstStyle/>
          <a:p>
            <a:pPr marL="0" indent="0">
              <a:buNone/>
            </a:pPr>
            <a:endParaRPr lang="en-US" dirty="0"/>
          </a:p>
          <a:p>
            <a:r>
              <a:rPr lang="en-US" sz="2400" dirty="0"/>
              <a:t>In 2015, the Office of Development and Alumni Affairs (ODAA) was created</a:t>
            </a:r>
          </a:p>
          <a:p>
            <a:r>
              <a:rPr lang="en-US" sz="2400" dirty="0"/>
              <a:t>Two Development Officers were recruited</a:t>
            </a:r>
          </a:p>
          <a:p>
            <a:r>
              <a:rPr lang="en-US" sz="2400" dirty="0"/>
              <a:t>ODAA has succeeded in raising about Rs. 200 crores of commitments over this period</a:t>
            </a:r>
          </a:p>
          <a:p>
            <a:pPr lvl="1"/>
            <a:r>
              <a:rPr lang="en-US" dirty="0"/>
              <a:t>resulting in an annual revenue flow of about Rs. 25 crores to IISc</a:t>
            </a:r>
          </a:p>
          <a:p>
            <a:r>
              <a:rPr lang="en-US" sz="2400" dirty="0"/>
              <a:t>The alumni have often played important roles in getting the connections to donors</a:t>
            </a:r>
          </a:p>
        </p:txBody>
      </p:sp>
    </p:spTree>
    <p:extLst>
      <p:ext uri="{BB962C8B-B14F-4D97-AF65-F5344CB8AC3E}">
        <p14:creationId xmlns:p14="http://schemas.microsoft.com/office/powerpoint/2010/main" val="34431333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6F812-04AE-4BE0-9A38-1EFD28C38F1A}"/>
              </a:ext>
            </a:extLst>
          </p:cNvPr>
          <p:cNvSpPr>
            <a:spLocks noGrp="1"/>
          </p:cNvSpPr>
          <p:nvPr>
            <p:ph type="title"/>
          </p:nvPr>
        </p:nvSpPr>
        <p:spPr>
          <a:xfrm>
            <a:off x="609600" y="19665"/>
            <a:ext cx="10972800" cy="792162"/>
          </a:xfrm>
        </p:spPr>
        <p:txBody>
          <a:bodyPr/>
          <a:lstStyle/>
          <a:p>
            <a:r>
              <a:rPr lang="en-US" dirty="0"/>
              <a:t>Meeting these </a:t>
            </a:r>
            <a:r>
              <a:rPr lang="en-US" dirty="0" err="1"/>
              <a:t>Challenges@IISc</a:t>
            </a:r>
            <a:endParaRPr lang="en-US" dirty="0"/>
          </a:p>
        </p:txBody>
      </p:sp>
      <p:sp>
        <p:nvSpPr>
          <p:cNvPr id="3" name="Content Placeholder 2">
            <a:extLst>
              <a:ext uri="{FF2B5EF4-FFF2-40B4-BE49-F238E27FC236}">
                <a16:creationId xmlns:a16="http://schemas.microsoft.com/office/drawing/2014/main" id="{2DCF9D72-E5A9-4009-8B63-725EEEEB22A3}"/>
              </a:ext>
            </a:extLst>
          </p:cNvPr>
          <p:cNvSpPr>
            <a:spLocks noGrp="1"/>
          </p:cNvSpPr>
          <p:nvPr>
            <p:ph idx="1"/>
          </p:nvPr>
        </p:nvSpPr>
        <p:spPr>
          <a:xfrm>
            <a:off x="152400" y="944561"/>
            <a:ext cx="11887200" cy="5893773"/>
          </a:xfrm>
        </p:spPr>
        <p:txBody>
          <a:bodyPr/>
          <a:lstStyle/>
          <a:p>
            <a:r>
              <a:rPr lang="en-US" dirty="0" err="1"/>
              <a:t>Internationalisation</a:t>
            </a:r>
            <a:endParaRPr lang="en-US" dirty="0"/>
          </a:p>
          <a:p>
            <a:pPr lvl="1"/>
            <a:r>
              <a:rPr lang="en-US" dirty="0"/>
              <a:t>IISc has had an Office of International Relations (OIR) for many years</a:t>
            </a:r>
          </a:p>
          <a:p>
            <a:pPr lvl="1"/>
            <a:r>
              <a:rPr lang="en-US" dirty="0"/>
              <a:t>In 2015 OIR was strengthened with an International Relations Officer; there are two now</a:t>
            </a:r>
          </a:p>
          <a:p>
            <a:pPr lvl="1"/>
            <a:r>
              <a:rPr lang="en-US" dirty="0"/>
              <a:t>IISc admits foreign students; there are also Joint PhD Supervision programs</a:t>
            </a:r>
          </a:p>
          <a:p>
            <a:pPr lvl="1"/>
            <a:r>
              <a:rPr lang="en-US" dirty="0"/>
              <a:t>Under the IoE scheme several internationalization programs have been launched</a:t>
            </a:r>
          </a:p>
          <a:p>
            <a:r>
              <a:rPr lang="en-US" dirty="0"/>
              <a:t>Professional admin support</a:t>
            </a:r>
          </a:p>
          <a:p>
            <a:pPr lvl="1"/>
            <a:r>
              <a:rPr lang="en-US" dirty="0"/>
              <a:t>Recruited professionals on contract </a:t>
            </a:r>
          </a:p>
          <a:p>
            <a:pPr lvl="2"/>
            <a:r>
              <a:rPr lang="en-US" sz="2400" dirty="0"/>
              <a:t>DIGITS: campus digitalization, networking, and IT management: </a:t>
            </a:r>
            <a:r>
              <a:rPr lang="en-US" sz="2400" b="1" dirty="0"/>
              <a:t>IT Officers</a:t>
            </a:r>
          </a:p>
          <a:p>
            <a:pPr lvl="2"/>
            <a:r>
              <a:rPr lang="en-US" sz="2400" dirty="0"/>
              <a:t>ODAA: fund raising and alumni affairs: </a:t>
            </a:r>
            <a:r>
              <a:rPr lang="en-US" sz="2400" b="1" dirty="0"/>
              <a:t>Development and Alumni Affairs Officers</a:t>
            </a:r>
          </a:p>
          <a:p>
            <a:pPr lvl="2"/>
            <a:r>
              <a:rPr lang="en-US" sz="2400" dirty="0"/>
              <a:t>OIR: </a:t>
            </a:r>
            <a:r>
              <a:rPr lang="en-US" sz="2400" b="1" dirty="0"/>
              <a:t>International Relations Officers</a:t>
            </a:r>
          </a:p>
          <a:p>
            <a:pPr lvl="2"/>
            <a:r>
              <a:rPr lang="en-US" sz="2400" dirty="0" err="1"/>
              <a:t>OCCaP</a:t>
            </a:r>
            <a:r>
              <a:rPr lang="en-US" sz="2400" dirty="0"/>
              <a:t>: Office of Career Counselling and Placement: </a:t>
            </a:r>
            <a:r>
              <a:rPr lang="en-US" sz="2400" b="1" dirty="0"/>
              <a:t>Placement Officer</a:t>
            </a:r>
          </a:p>
          <a:p>
            <a:pPr lvl="2"/>
            <a:r>
              <a:rPr lang="en-US" sz="2400" dirty="0"/>
              <a:t>OLSEH: Office of Laboratory Safety and Environmental Health: </a:t>
            </a:r>
            <a:r>
              <a:rPr lang="en-US" sz="2400" b="1" dirty="0"/>
              <a:t>Safety Officers</a:t>
            </a:r>
          </a:p>
        </p:txBody>
      </p:sp>
    </p:spTree>
    <p:extLst>
      <p:ext uri="{BB962C8B-B14F-4D97-AF65-F5344CB8AC3E}">
        <p14:creationId xmlns:p14="http://schemas.microsoft.com/office/powerpoint/2010/main" val="2260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9000"/>
            <a:ext cx="8229600" cy="360000"/>
          </a:xfrm>
        </p:spPr>
        <p:txBody>
          <a:bodyPr>
            <a:noAutofit/>
          </a:bodyPr>
          <a:lstStyle/>
          <a:p>
            <a:r>
              <a:rPr lang="en-US" dirty="0"/>
              <a:t>Conclusion</a:t>
            </a:r>
            <a:endParaRPr lang="en-IN" dirty="0"/>
          </a:p>
        </p:txBody>
      </p:sp>
      <p:sp>
        <p:nvSpPr>
          <p:cNvPr id="3" name="Content Placeholder 2"/>
          <p:cNvSpPr>
            <a:spLocks noGrp="1"/>
          </p:cNvSpPr>
          <p:nvPr>
            <p:ph idx="1"/>
          </p:nvPr>
        </p:nvSpPr>
        <p:spPr>
          <a:xfrm>
            <a:off x="685800" y="914400"/>
            <a:ext cx="10591800" cy="5486400"/>
          </a:xfrm>
        </p:spPr>
        <p:txBody>
          <a:bodyPr>
            <a:normAutofit/>
          </a:bodyPr>
          <a:lstStyle/>
          <a:p>
            <a:r>
              <a:rPr lang="en-US" dirty="0"/>
              <a:t>Must aim for 5-10 universities in the top 100 in the world in the next 10 years</a:t>
            </a:r>
          </a:p>
          <a:p>
            <a:r>
              <a:rPr lang="en-US" dirty="0"/>
              <a:t>Need to think local &amp; global, and act local &amp; global</a:t>
            </a:r>
          </a:p>
          <a:p>
            <a:pPr lvl="1"/>
            <a:r>
              <a:rPr lang="en-US" dirty="0"/>
              <a:t>The compulsions of a developing economy</a:t>
            </a:r>
          </a:p>
          <a:p>
            <a:r>
              <a:rPr lang="en-US" dirty="0"/>
              <a:t>Universities are at different stages of evolution</a:t>
            </a:r>
          </a:p>
          <a:p>
            <a:pPr lvl="1"/>
            <a:r>
              <a:rPr lang="en-US" dirty="0"/>
              <a:t>They need to achieve excellence phase-wise</a:t>
            </a:r>
          </a:p>
          <a:p>
            <a:r>
              <a:rPr lang="en-US" dirty="0"/>
              <a:t>Very little internal discussion on domestic problems</a:t>
            </a:r>
          </a:p>
          <a:p>
            <a:pPr lvl="1"/>
            <a:r>
              <a:rPr lang="en-US" dirty="0"/>
              <a:t>The pool of researchers must increase</a:t>
            </a:r>
          </a:p>
          <a:p>
            <a:pPr lvl="1"/>
            <a:r>
              <a:rPr lang="en-US" dirty="0"/>
              <a:t>The university-government-industry-society connection is weak</a:t>
            </a:r>
          </a:p>
          <a:p>
            <a:r>
              <a:rPr lang="en-US" dirty="0"/>
              <a:t>Need a culture of excellence</a:t>
            </a:r>
          </a:p>
          <a:p>
            <a:pPr marL="457200" lvl="1" indent="0">
              <a:buNone/>
            </a:pPr>
            <a:endParaRPr lang="en-US" dirty="0"/>
          </a:p>
          <a:p>
            <a:endParaRPr lang="en-IN" dirty="0"/>
          </a:p>
        </p:txBody>
      </p:sp>
    </p:spTree>
    <p:extLst>
      <p:ext uri="{BB962C8B-B14F-4D97-AF65-F5344CB8AC3E}">
        <p14:creationId xmlns:p14="http://schemas.microsoft.com/office/powerpoint/2010/main" val="29094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609600"/>
          </a:xfrm>
        </p:spPr>
        <p:txBody>
          <a:bodyPr>
            <a:normAutofit/>
          </a:bodyPr>
          <a:lstStyle/>
          <a:p>
            <a:r>
              <a:rPr lang="en-US" b="1" dirty="0"/>
              <a:t>Caltech and MIT</a:t>
            </a:r>
            <a:endParaRPr lang="en-IN" b="1" dirty="0"/>
          </a:p>
        </p:txBody>
      </p:sp>
      <p:sp>
        <p:nvSpPr>
          <p:cNvPr id="3" name="Content Placeholder 2"/>
          <p:cNvSpPr>
            <a:spLocks noGrp="1"/>
          </p:cNvSpPr>
          <p:nvPr>
            <p:ph idx="1"/>
          </p:nvPr>
        </p:nvSpPr>
        <p:spPr>
          <a:xfrm>
            <a:off x="8001000" y="5327846"/>
            <a:ext cx="3609396" cy="1601916"/>
          </a:xfrm>
        </p:spPr>
        <p:txBody>
          <a:bodyPr>
            <a:normAutofit fontScale="92500" lnSpcReduction="20000"/>
          </a:bodyPr>
          <a:lstStyle/>
          <a:p>
            <a:pPr marL="0" indent="0" algn="ctr">
              <a:buNone/>
            </a:pPr>
            <a:r>
              <a:rPr lang="en-US" sz="2000" b="1" dirty="0"/>
              <a:t>Nobel laureates 81</a:t>
            </a:r>
          </a:p>
          <a:p>
            <a:pPr marL="0" indent="0" algn="ctr">
              <a:buNone/>
            </a:pPr>
            <a:r>
              <a:rPr lang="en-US" sz="2000" b="1" dirty="0"/>
              <a:t>National Medal of Science 39</a:t>
            </a:r>
          </a:p>
          <a:p>
            <a:pPr marL="0" indent="0" algn="ctr">
              <a:buNone/>
            </a:pPr>
            <a:r>
              <a:rPr lang="en-US" sz="2000" b="1" dirty="0"/>
              <a:t>National Medal of Technology 2</a:t>
            </a:r>
          </a:p>
          <a:p>
            <a:pPr marL="0" indent="0" algn="ctr">
              <a:buNone/>
            </a:pPr>
            <a:r>
              <a:rPr lang="en-US" sz="2000" b="1" dirty="0"/>
              <a:t>National Academy of Science  79</a:t>
            </a:r>
          </a:p>
          <a:p>
            <a:pPr marL="0" indent="0" algn="ctr">
              <a:buNone/>
            </a:pPr>
            <a:r>
              <a:rPr lang="en-US" sz="2000" b="1" dirty="0"/>
              <a:t>National Academy of </a:t>
            </a:r>
            <a:r>
              <a:rPr lang="en-US" sz="2000" b="1" dirty="0" err="1"/>
              <a:t>Engg</a:t>
            </a:r>
            <a:r>
              <a:rPr lang="en-US" sz="2000" b="1" dirty="0"/>
              <a:t>. 59</a:t>
            </a:r>
          </a:p>
          <a:p>
            <a:pPr marL="0" indent="0" algn="ctr">
              <a:buNone/>
            </a:pPr>
            <a:endParaRPr lang="en-IN"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7894" y="609608"/>
            <a:ext cx="3690170" cy="455969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1095908"/>
            <a:ext cx="5461731" cy="4238091"/>
          </a:xfrm>
          <a:prstGeom prst="rect">
            <a:avLst/>
          </a:prstGeom>
        </p:spPr>
      </p:pic>
      <p:sp>
        <p:nvSpPr>
          <p:cNvPr id="7" name="TextBox 6"/>
          <p:cNvSpPr txBox="1"/>
          <p:nvPr/>
        </p:nvSpPr>
        <p:spPr>
          <a:xfrm>
            <a:off x="990600" y="6400800"/>
            <a:ext cx="5708374" cy="400110"/>
          </a:xfrm>
          <a:prstGeom prst="rect">
            <a:avLst/>
          </a:prstGeom>
          <a:noFill/>
        </p:spPr>
        <p:txBody>
          <a:bodyPr wrap="square" rtlCol="0">
            <a:spAutoFit/>
          </a:bodyPr>
          <a:lstStyle/>
          <a:p>
            <a:r>
              <a:rPr lang="en-US" sz="2000" b="1" dirty="0">
                <a:solidFill>
                  <a:schemeClr val="accent1">
                    <a:lumMod val="60000"/>
                    <a:lumOff val="40000"/>
                  </a:schemeClr>
                </a:solidFill>
              </a:rPr>
              <a:t>caltech.edu;  Future of MIT Report 28 July 2014</a:t>
            </a:r>
            <a:endParaRPr lang="en-IN" sz="2000" b="1" dirty="0">
              <a:solidFill>
                <a:schemeClr val="accent1">
                  <a:lumMod val="60000"/>
                  <a:lumOff val="40000"/>
                </a:schemeClr>
              </a:solidFill>
            </a:endParaRPr>
          </a:p>
        </p:txBody>
      </p:sp>
      <p:sp>
        <p:nvSpPr>
          <p:cNvPr id="4" name="TextBox 3">
            <a:extLst>
              <a:ext uri="{FF2B5EF4-FFF2-40B4-BE49-F238E27FC236}">
                <a16:creationId xmlns:a16="http://schemas.microsoft.com/office/drawing/2014/main" id="{55EB4776-8D8E-4E65-BABD-7521DF6FE308}"/>
              </a:ext>
            </a:extLst>
          </p:cNvPr>
          <p:cNvSpPr txBox="1"/>
          <p:nvPr/>
        </p:nvSpPr>
        <p:spPr>
          <a:xfrm>
            <a:off x="4191000" y="3352800"/>
            <a:ext cx="2743200" cy="338554"/>
          </a:xfrm>
          <a:prstGeom prst="rect">
            <a:avLst/>
          </a:prstGeom>
          <a:noFill/>
        </p:spPr>
        <p:txBody>
          <a:bodyPr wrap="square" rtlCol="0">
            <a:spAutoFit/>
          </a:bodyPr>
          <a:lstStyle/>
          <a:p>
            <a:pPr algn="ctr"/>
            <a:r>
              <a:rPr lang="en-US" sz="1600" dirty="0">
                <a:solidFill>
                  <a:schemeClr val="bg1">
                    <a:lumMod val="65000"/>
                  </a:schemeClr>
                </a:solidFill>
              </a:rPr>
              <a:t>3900 support staff</a:t>
            </a:r>
          </a:p>
        </p:txBody>
      </p:sp>
    </p:spTree>
    <p:extLst>
      <p:ext uri="{BB962C8B-B14F-4D97-AF65-F5344CB8AC3E}">
        <p14:creationId xmlns:p14="http://schemas.microsoft.com/office/powerpoint/2010/main" val="195120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8382000" cy="715962"/>
          </a:xfrm>
        </p:spPr>
        <p:txBody>
          <a:bodyPr>
            <a:noAutofit/>
          </a:bodyPr>
          <a:lstStyle/>
          <a:p>
            <a:r>
              <a:rPr lang="en-US" dirty="0"/>
              <a:t>Caltech (ARWU #7): Beyond the Ranking Criteria </a:t>
            </a:r>
            <a:endParaRPr lang="en-IN" dirty="0"/>
          </a:p>
        </p:txBody>
      </p:sp>
      <p:sp>
        <p:nvSpPr>
          <p:cNvPr id="3" name="Content Placeholder 2"/>
          <p:cNvSpPr>
            <a:spLocks noGrp="1"/>
          </p:cNvSpPr>
          <p:nvPr>
            <p:ph idx="1"/>
          </p:nvPr>
        </p:nvSpPr>
        <p:spPr>
          <a:xfrm>
            <a:off x="762000" y="1162110"/>
            <a:ext cx="10668000" cy="5562600"/>
          </a:xfrm>
        </p:spPr>
        <p:txBody>
          <a:bodyPr>
            <a:normAutofit/>
          </a:bodyPr>
          <a:lstStyle/>
          <a:p>
            <a:r>
              <a:rPr lang="en-US" sz="2400" b="1" dirty="0"/>
              <a:t>Core philosophy: “… to develop research programs at the cutting edge that will excite and interest people from around the world given their relevance to major global challenges today.”</a:t>
            </a:r>
          </a:p>
          <a:p>
            <a:r>
              <a:rPr lang="en-US" sz="2400" b="1" dirty="0">
                <a:solidFill>
                  <a:srgbClr val="C00000"/>
                </a:solidFill>
              </a:rPr>
              <a:t>The President’s statement: “… we always try to get involved in exciting science, but also science that has a lot of potential for society. The most important part is to do work that is critical for the future of the country and the world….”</a:t>
            </a:r>
          </a:p>
          <a:p>
            <a:r>
              <a:rPr lang="en-US" sz="2400" b="1" dirty="0"/>
              <a:t>Caltech’s philosophy of research is very much focused on fundamental research looking into basic questions about the world around us.</a:t>
            </a:r>
          </a:p>
          <a:p>
            <a:r>
              <a:rPr lang="en-US" sz="2400" b="1" dirty="0">
                <a:solidFill>
                  <a:srgbClr val="C00000"/>
                </a:solidFill>
              </a:rPr>
              <a:t>Recent achievements and initiatives: discovery of Gravitational Waves under the LIGO project, link between intestinal microbes and neurogenerative disease, Joint Centre for Artificial Photosynthesis</a:t>
            </a:r>
          </a:p>
          <a:p>
            <a:r>
              <a:rPr lang="en-US" sz="2400" b="1" dirty="0">
                <a:solidFill>
                  <a:srgbClr val="C00000"/>
                </a:solidFill>
              </a:rPr>
              <a:t>Vice Provost: “This is not a top-down university…we don’t have boundaries between departments… we provide the environment and let the faculty decide on the areas they want to study”</a:t>
            </a:r>
          </a:p>
          <a:p>
            <a:endParaRPr lang="en-IN" sz="2400" b="1" dirty="0"/>
          </a:p>
        </p:txBody>
      </p:sp>
      <p:sp>
        <p:nvSpPr>
          <p:cNvPr id="4" name="TextBox 3"/>
          <p:cNvSpPr txBox="1"/>
          <p:nvPr/>
        </p:nvSpPr>
        <p:spPr>
          <a:xfrm>
            <a:off x="8001000" y="6324600"/>
            <a:ext cx="2438400" cy="400110"/>
          </a:xfrm>
          <a:prstGeom prst="rect">
            <a:avLst/>
          </a:prstGeom>
          <a:noFill/>
        </p:spPr>
        <p:txBody>
          <a:bodyPr wrap="square" rtlCol="0">
            <a:spAutoFit/>
          </a:bodyPr>
          <a:lstStyle/>
          <a:p>
            <a:r>
              <a:rPr lang="en-US" sz="2000" b="1" dirty="0">
                <a:solidFill>
                  <a:schemeClr val="accent1">
                    <a:lumMod val="60000"/>
                    <a:lumOff val="40000"/>
                  </a:schemeClr>
                </a:solidFill>
              </a:rPr>
              <a:t>shanghairanking.com</a:t>
            </a:r>
            <a:endParaRPr lang="en-IN" sz="2000" b="1" dirty="0">
              <a:solidFill>
                <a:schemeClr val="accent1">
                  <a:lumMod val="60000"/>
                  <a:lumOff val="40000"/>
                </a:schemeClr>
              </a:solidFill>
            </a:endParaRPr>
          </a:p>
        </p:txBody>
      </p:sp>
    </p:spTree>
    <p:extLst>
      <p:ext uri="{BB962C8B-B14F-4D97-AF65-F5344CB8AC3E}">
        <p14:creationId xmlns:p14="http://schemas.microsoft.com/office/powerpoint/2010/main" val="163952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685800"/>
          </a:xfrm>
        </p:spPr>
        <p:txBody>
          <a:bodyPr>
            <a:normAutofit/>
          </a:bodyPr>
          <a:lstStyle/>
          <a:p>
            <a:r>
              <a:rPr lang="en-US" dirty="0"/>
              <a:t>MIT (ARWU #3): Beyond the Ranking Criteria</a:t>
            </a:r>
            <a:endParaRPr lang="en-IN" dirty="0"/>
          </a:p>
        </p:txBody>
      </p:sp>
      <p:sp>
        <p:nvSpPr>
          <p:cNvPr id="3" name="Content Placeholder 2"/>
          <p:cNvSpPr>
            <a:spLocks noGrp="1"/>
          </p:cNvSpPr>
          <p:nvPr>
            <p:ph idx="1"/>
          </p:nvPr>
        </p:nvSpPr>
        <p:spPr>
          <a:xfrm>
            <a:off x="609600" y="914400"/>
            <a:ext cx="10972800" cy="5818016"/>
          </a:xfrm>
        </p:spPr>
        <p:txBody>
          <a:bodyPr>
            <a:normAutofit/>
          </a:bodyPr>
          <a:lstStyle/>
          <a:p>
            <a:r>
              <a:rPr lang="en-US" b="1" dirty="0"/>
              <a:t>“… </a:t>
            </a:r>
            <a:r>
              <a:rPr lang="en-US" sz="2400" b="1" dirty="0"/>
              <a:t>enthusiasm for interdisciplinary research, focusing on collaborative research efforts across disciplines and institutions investigating solutions to some of the world’s major challenges from sustainable energy solutions through to revolutionary treatments for cancer. MIT boasts over 50 interdisciplinary research </a:t>
            </a:r>
            <a:r>
              <a:rPr lang="en-US" sz="2400" b="1" dirty="0" err="1"/>
              <a:t>centres</a:t>
            </a:r>
            <a:r>
              <a:rPr lang="en-US" sz="2400" b="1" dirty="0"/>
              <a:t>...”</a:t>
            </a:r>
          </a:p>
          <a:p>
            <a:r>
              <a:rPr lang="en-US" sz="2400" b="1" dirty="0">
                <a:solidFill>
                  <a:srgbClr val="C00000"/>
                </a:solidFill>
              </a:rPr>
              <a:t>In 2011, MIT disclosed 632 inventions, were issued with 152 patents, and earned approximately US$ 150 million in royalty payments.</a:t>
            </a:r>
          </a:p>
          <a:p>
            <a:r>
              <a:rPr lang="en-US" sz="2400" b="1" dirty="0">
                <a:solidFill>
                  <a:srgbClr val="C00000"/>
                </a:solidFill>
              </a:rPr>
              <a:t>Recently, over 750 companies were working with MIT on topics of mutual interest</a:t>
            </a:r>
          </a:p>
          <a:p>
            <a:r>
              <a:rPr lang="en-US" sz="2400" b="1" dirty="0"/>
              <a:t>… 26,000 companies have been started by MIT alumni, employing over 3.3 million people with total revenues of US$ 2 trillion</a:t>
            </a:r>
          </a:p>
          <a:p>
            <a:r>
              <a:rPr lang="en-US" sz="2400" b="1" dirty="0">
                <a:solidFill>
                  <a:srgbClr val="C00000"/>
                </a:solidFill>
              </a:rPr>
              <a:t>Contributions: Human Genome Project, Artificial Intelligence, Robotics, … synthesis of Penicillin, Vitamin A, …practical Microwave Radar, and Magnetic Core Memory…detection of Gravitational Waves</a:t>
            </a:r>
          </a:p>
          <a:p>
            <a:endParaRPr lang="en-IN" sz="2400" dirty="0"/>
          </a:p>
        </p:txBody>
      </p:sp>
      <p:sp>
        <p:nvSpPr>
          <p:cNvPr id="4" name="TextBox 3"/>
          <p:cNvSpPr txBox="1"/>
          <p:nvPr/>
        </p:nvSpPr>
        <p:spPr>
          <a:xfrm>
            <a:off x="8001000" y="6324600"/>
            <a:ext cx="2438400" cy="400110"/>
          </a:xfrm>
          <a:prstGeom prst="rect">
            <a:avLst/>
          </a:prstGeom>
          <a:noFill/>
        </p:spPr>
        <p:txBody>
          <a:bodyPr wrap="square" rtlCol="0">
            <a:spAutoFit/>
          </a:bodyPr>
          <a:lstStyle/>
          <a:p>
            <a:r>
              <a:rPr lang="en-US" sz="2000" b="1" dirty="0">
                <a:solidFill>
                  <a:schemeClr val="accent1">
                    <a:lumMod val="60000"/>
                    <a:lumOff val="40000"/>
                  </a:schemeClr>
                </a:solidFill>
              </a:rPr>
              <a:t>shanghairanking.com</a:t>
            </a:r>
            <a:endParaRPr lang="en-IN" sz="2000" b="1" dirty="0">
              <a:solidFill>
                <a:schemeClr val="accent1">
                  <a:lumMod val="60000"/>
                  <a:lumOff val="40000"/>
                </a:schemeClr>
              </a:solidFill>
            </a:endParaRPr>
          </a:p>
        </p:txBody>
      </p:sp>
    </p:spTree>
    <p:extLst>
      <p:ext uri="{BB962C8B-B14F-4D97-AF65-F5344CB8AC3E}">
        <p14:creationId xmlns:p14="http://schemas.microsoft.com/office/powerpoint/2010/main" val="123471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29979" y="2599958"/>
            <a:ext cx="2971800" cy="1447800"/>
          </a:xfrm>
          <a:prstGeom prst="roundRect">
            <a:avLst/>
          </a:prstGeom>
          <a:solidFill>
            <a:srgbClr val="00B05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fontScale="92500"/>
          </a:bodyPr>
          <a:lstStyle/>
          <a:p>
            <a:pPr algn="ctr"/>
            <a:r>
              <a:rPr lang="en-IN" sz="2400" b="1" dirty="0">
                <a:solidFill>
                  <a:srgbClr val="C00000"/>
                </a:solidFill>
              </a:rPr>
              <a:t>World Class University of Higher Education and Research</a:t>
            </a:r>
          </a:p>
        </p:txBody>
      </p:sp>
      <p:sp>
        <p:nvSpPr>
          <p:cNvPr id="3" name="Rounded Rectangle 2"/>
          <p:cNvSpPr/>
          <p:nvPr/>
        </p:nvSpPr>
        <p:spPr>
          <a:xfrm>
            <a:off x="1696279" y="4047758"/>
            <a:ext cx="2590800" cy="1295400"/>
          </a:xfrm>
          <a:prstGeom prst="roundRect">
            <a:avLst/>
          </a:prstGeom>
          <a:solidFill>
            <a:schemeClr val="tx2">
              <a:lumMod val="40000"/>
              <a:lumOff val="6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a:r>
              <a:rPr lang="en-IN" sz="2000" b="1" dirty="0">
                <a:solidFill>
                  <a:srgbClr val="C00000"/>
                </a:solidFill>
              </a:rPr>
              <a:t>Faculty and Students:  Hiring the best, and getting the best out of them</a:t>
            </a:r>
          </a:p>
        </p:txBody>
      </p:sp>
      <p:sp>
        <p:nvSpPr>
          <p:cNvPr id="5" name="Rounded Rectangle 4"/>
          <p:cNvSpPr/>
          <p:nvPr/>
        </p:nvSpPr>
        <p:spPr>
          <a:xfrm>
            <a:off x="4896679" y="4783645"/>
            <a:ext cx="2438400" cy="1471773"/>
          </a:xfrm>
          <a:prstGeom prst="roundRect">
            <a:avLst/>
          </a:prstGeom>
          <a:solidFill>
            <a:schemeClr val="tx2">
              <a:lumMod val="40000"/>
              <a:lumOff val="6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fontScale="92500" lnSpcReduction="10000"/>
          </a:bodyPr>
          <a:lstStyle/>
          <a:p>
            <a:pPr algn="ctr"/>
            <a:r>
              <a:rPr lang="en-IN" sz="2400" b="1" dirty="0">
                <a:solidFill>
                  <a:srgbClr val="C00000"/>
                </a:solidFill>
              </a:rPr>
              <a:t> Infrastructure, admin support, research facilities, and funding</a:t>
            </a:r>
          </a:p>
        </p:txBody>
      </p:sp>
      <p:sp>
        <p:nvSpPr>
          <p:cNvPr id="6" name="Rounded Rectangle 5"/>
          <p:cNvSpPr/>
          <p:nvPr/>
        </p:nvSpPr>
        <p:spPr>
          <a:xfrm>
            <a:off x="7716079" y="4036199"/>
            <a:ext cx="2819400" cy="1483332"/>
          </a:xfrm>
          <a:prstGeom prst="roundRect">
            <a:avLst/>
          </a:prstGeom>
          <a:solidFill>
            <a:schemeClr val="tx2">
              <a:lumMod val="40000"/>
              <a:lumOff val="6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a:r>
              <a:rPr lang="en-IN" sz="2000" b="1" dirty="0">
                <a:solidFill>
                  <a:srgbClr val="C00000"/>
                </a:solidFill>
              </a:rPr>
              <a:t>International Outlook: faculty, student exchange and travel; collaborative programs</a:t>
            </a:r>
          </a:p>
        </p:txBody>
      </p:sp>
      <p:sp>
        <p:nvSpPr>
          <p:cNvPr id="7" name="Rounded Rectangle 6"/>
          <p:cNvSpPr/>
          <p:nvPr/>
        </p:nvSpPr>
        <p:spPr>
          <a:xfrm>
            <a:off x="1696279" y="1099932"/>
            <a:ext cx="2667000" cy="1308243"/>
          </a:xfrm>
          <a:prstGeom prst="roundRect">
            <a:avLst/>
          </a:prstGeom>
          <a:solidFill>
            <a:srgbClr val="0070C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a:r>
              <a:rPr lang="en-IN" sz="2000" b="1" dirty="0">
                <a:solidFill>
                  <a:srgbClr val="C00000"/>
                </a:solidFill>
              </a:rPr>
              <a:t>Well-placed, successful alumni: sought-after experts and luminaries</a:t>
            </a:r>
          </a:p>
        </p:txBody>
      </p:sp>
      <p:sp>
        <p:nvSpPr>
          <p:cNvPr id="8" name="Rounded Rectangle 7"/>
          <p:cNvSpPr/>
          <p:nvPr/>
        </p:nvSpPr>
        <p:spPr>
          <a:xfrm>
            <a:off x="4896679" y="642732"/>
            <a:ext cx="2438400" cy="1271427"/>
          </a:xfrm>
          <a:prstGeom prst="roundRect">
            <a:avLst/>
          </a:prstGeom>
          <a:solidFill>
            <a:srgbClr val="0070C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a:r>
              <a:rPr lang="en-IN" sz="2000" b="1" dirty="0">
                <a:solidFill>
                  <a:srgbClr val="C00000"/>
                </a:solidFill>
              </a:rPr>
              <a:t>Impact on Science and Technology: publications and patents</a:t>
            </a:r>
          </a:p>
        </p:txBody>
      </p:sp>
      <p:sp>
        <p:nvSpPr>
          <p:cNvPr id="9" name="Rounded Rectangle 8"/>
          <p:cNvSpPr/>
          <p:nvPr/>
        </p:nvSpPr>
        <p:spPr>
          <a:xfrm>
            <a:off x="7944679" y="1099932"/>
            <a:ext cx="2590800" cy="1308243"/>
          </a:xfrm>
          <a:prstGeom prst="roundRect">
            <a:avLst/>
          </a:prstGeom>
          <a:solidFill>
            <a:srgbClr val="0070C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a:r>
              <a:rPr lang="en-IN" sz="2000" b="1" dirty="0">
                <a:solidFill>
                  <a:srgbClr val="C00000"/>
                </a:solidFill>
              </a:rPr>
              <a:t>Impact on Society: industrial innovation, S &amp; T policy, scientific ambience</a:t>
            </a:r>
          </a:p>
        </p:txBody>
      </p:sp>
      <p:cxnSp>
        <p:nvCxnSpPr>
          <p:cNvPr id="13" name="Straight Arrow Connector 12"/>
          <p:cNvCxnSpPr>
            <a:stCxn id="2" idx="0"/>
            <a:endCxn id="8" idx="2"/>
          </p:cNvCxnSpPr>
          <p:nvPr/>
        </p:nvCxnSpPr>
        <p:spPr>
          <a:xfrm flipV="1">
            <a:off x="6115879" y="1914158"/>
            <a:ext cx="0" cy="6858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2" idx="2"/>
          </p:cNvCxnSpPr>
          <p:nvPr/>
        </p:nvCxnSpPr>
        <p:spPr>
          <a:xfrm flipV="1">
            <a:off x="6115879" y="4047759"/>
            <a:ext cx="0" cy="73010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9" idx="1"/>
          </p:cNvCxnSpPr>
          <p:nvPr/>
        </p:nvCxnSpPr>
        <p:spPr>
          <a:xfrm flipV="1">
            <a:off x="7487479" y="1754053"/>
            <a:ext cx="457200" cy="94608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7" idx="3"/>
          </p:cNvCxnSpPr>
          <p:nvPr/>
        </p:nvCxnSpPr>
        <p:spPr>
          <a:xfrm flipH="1" flipV="1">
            <a:off x="4363279" y="1754053"/>
            <a:ext cx="381000" cy="94608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0"/>
            <a:endCxn id="2" idx="3"/>
          </p:cNvCxnSpPr>
          <p:nvPr/>
        </p:nvCxnSpPr>
        <p:spPr>
          <a:xfrm flipH="1" flipV="1">
            <a:off x="7601779" y="3323859"/>
            <a:ext cx="1524000" cy="71234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 idx="0"/>
            <a:endCxn id="2" idx="1"/>
          </p:cNvCxnSpPr>
          <p:nvPr/>
        </p:nvCxnSpPr>
        <p:spPr>
          <a:xfrm flipV="1">
            <a:off x="2991679" y="3323858"/>
            <a:ext cx="1638300" cy="7239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4678017" y="29817"/>
            <a:ext cx="28194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Expected Outputs</a:t>
            </a:r>
            <a:endParaRPr lang="en-IN" sz="2800" b="1" dirty="0"/>
          </a:p>
        </p:txBody>
      </p:sp>
      <p:sp>
        <p:nvSpPr>
          <p:cNvPr id="19" name="Title 1"/>
          <p:cNvSpPr txBox="1">
            <a:spLocks/>
          </p:cNvSpPr>
          <p:nvPr/>
        </p:nvSpPr>
        <p:spPr>
          <a:xfrm>
            <a:off x="4648200" y="6248400"/>
            <a:ext cx="28194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Required Inputs</a:t>
            </a:r>
            <a:endParaRPr lang="en-IN" sz="2800" b="1" dirty="0"/>
          </a:p>
        </p:txBody>
      </p:sp>
    </p:spTree>
    <p:extLst>
      <p:ext uri="{BB962C8B-B14F-4D97-AF65-F5344CB8AC3E}">
        <p14:creationId xmlns:p14="http://schemas.microsoft.com/office/powerpoint/2010/main" val="270412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5"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nchorCtr="1">
        <a:normAutofit/>
      </a:bodyPr>
      <a:lstStyle>
        <a:defPPr algn="ctr">
          <a:defRPr b="1" dirty="0" smtClean="0">
            <a:solidFill>
              <a:srgbClr val="C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50800">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nchorCtr="1">
        <a:normAutofit/>
      </a:bodyPr>
      <a:lstStyle>
        <a:defPPr algn="ctr">
          <a:defRPr b="1" dirty="0" smtClean="0">
            <a:solidFill>
              <a:srgbClr val="C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50800">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nchorCtr="1">
        <a:normAutofit/>
      </a:bodyPr>
      <a:lstStyle>
        <a:defPPr algn="ctr">
          <a:defRPr b="1" dirty="0" smtClean="0">
            <a:solidFill>
              <a:srgbClr val="C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50800">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nchorCtr="1">
        <a:normAutofit/>
      </a:bodyPr>
      <a:lstStyle>
        <a:defPPr algn="ctr">
          <a:defRPr b="1" dirty="0" smtClean="0">
            <a:solidFill>
              <a:srgbClr val="C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50800">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nchorCtr="1">
        <a:normAutofit/>
      </a:bodyPr>
      <a:lstStyle>
        <a:defPPr algn="ctr">
          <a:defRPr b="1" dirty="0" smtClean="0">
            <a:solidFill>
              <a:srgbClr val="C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50800">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nchorCtr="1">
        <a:normAutofit/>
      </a:bodyPr>
      <a:lstStyle>
        <a:defPPr algn="ctr">
          <a:defRPr b="1" dirty="0" smtClean="0">
            <a:solidFill>
              <a:srgbClr val="C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50800">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45564</TotalTime>
  <Words>4374</Words>
  <Application>Microsoft Office PowerPoint</Application>
  <PresentationFormat>Widescreen</PresentationFormat>
  <Paragraphs>874</Paragraphs>
  <Slides>53</Slides>
  <Notes>11</Notes>
  <HiddenSlides>0</HiddenSlides>
  <MMClips>0</MMClips>
  <ScaleCrop>false</ScaleCrop>
  <HeadingPairs>
    <vt:vector size="6" baseType="variant">
      <vt:variant>
        <vt:lpstr>Fonts Used</vt:lpstr>
      </vt:variant>
      <vt:variant>
        <vt:i4>4</vt:i4>
      </vt:variant>
      <vt:variant>
        <vt:lpstr>Theme</vt:lpstr>
      </vt:variant>
      <vt:variant>
        <vt:i4>11</vt:i4>
      </vt:variant>
      <vt:variant>
        <vt:lpstr>Slide Titles</vt:lpstr>
      </vt:variant>
      <vt:variant>
        <vt:i4>53</vt:i4>
      </vt:variant>
    </vt:vector>
  </HeadingPairs>
  <TitlesOfParts>
    <vt:vector size="68" baseType="lpstr">
      <vt:lpstr>Arial</vt:lpstr>
      <vt:lpstr>Calibri</vt:lpstr>
      <vt:lpstr>Calibri Light</vt:lpstr>
      <vt:lpstr>Helvetica Neue</vt:lpstr>
      <vt:lpstr>Office Theme</vt:lpstr>
      <vt:lpstr>4_Office Theme</vt:lpstr>
      <vt:lpstr>5_Office Theme</vt:lpstr>
      <vt:lpstr>6_Office Theme</vt:lpstr>
      <vt:lpstr>15_Office Theme</vt:lpstr>
      <vt:lpstr>21_Office Theme</vt:lpstr>
      <vt:lpstr>23_Office Theme</vt:lpstr>
      <vt:lpstr>16_Office Theme</vt:lpstr>
      <vt:lpstr>25_Office Theme</vt:lpstr>
      <vt:lpstr>2_Office Theme</vt:lpstr>
      <vt:lpstr>3_Office Theme</vt:lpstr>
      <vt:lpstr>Towards World Class Institutions of Higher Education in Science and Engineering  MHRD Workshop on “Leadership for Academicians Program”  22 February 2019</vt:lpstr>
      <vt:lpstr>Outline</vt:lpstr>
      <vt:lpstr>World University Rankings: Country Representation (THE Rankings): Feb 2019</vt:lpstr>
      <vt:lpstr>World University Rankings: Country Representation (QS Rankings): Feb 2019</vt:lpstr>
      <vt:lpstr>World University Rankings: Top 10 (Feb 2019)</vt:lpstr>
      <vt:lpstr>Caltech and MIT</vt:lpstr>
      <vt:lpstr>Caltech (ARWU #7): Beyond the Ranking Criteria </vt:lpstr>
      <vt:lpstr>MIT (ARWU #3): Beyond the Ranking Criteria</vt:lpstr>
      <vt:lpstr>PowerPoint Presentation</vt:lpstr>
      <vt:lpstr>PowerPoint Presentation</vt:lpstr>
      <vt:lpstr>IISc: Origins, history, academic growth, current status </vt:lpstr>
      <vt:lpstr>  Indian Institute of Science (IISc)</vt:lpstr>
      <vt:lpstr>PowerPoint Presentation</vt:lpstr>
      <vt:lpstr>PowerPoint Presentation</vt:lpstr>
      <vt:lpstr>PowerPoint Presentation</vt:lpstr>
      <vt:lpstr>  IISc Today: Numbers</vt:lpstr>
      <vt:lpstr>PowerPoint Presentation</vt:lpstr>
      <vt:lpstr>PowerPoint Presentation</vt:lpstr>
      <vt:lpstr>PowerPoint Presentation</vt:lpstr>
      <vt:lpstr>PowerPoint Presentation</vt:lpstr>
      <vt:lpstr>  IISc: Research Productivity</vt:lpstr>
      <vt:lpstr>PowerPoint Presentation</vt:lpstr>
      <vt:lpstr>  National Capability Building (some examples) </vt:lpstr>
      <vt:lpstr>PowerPoint Presentation</vt:lpstr>
      <vt:lpstr>IISc: Strengths, uniqueness, best practices </vt:lpstr>
      <vt:lpstr>  Strengths &amp; Uniqueness</vt:lpstr>
      <vt:lpstr>  Strengths &amp; Uniqueness</vt:lpstr>
      <vt:lpstr>Significant Practices@IISc: Faculty</vt:lpstr>
      <vt:lpstr>Significant Practices@IISc: Research</vt:lpstr>
      <vt:lpstr>Significant Practices@IISc: Industry and Innovation</vt:lpstr>
      <vt:lpstr>Significant Practices@IISc: Course-Work and Teaching Teachers</vt:lpstr>
      <vt:lpstr>PowerPoint Presentation</vt:lpstr>
      <vt:lpstr>PowerPoint Presentation</vt:lpstr>
      <vt:lpstr>Some Good Practices Around the World</vt:lpstr>
      <vt:lpstr>US Academia: Major contributions to national and industry problems</vt:lpstr>
      <vt:lpstr>PowerPoint Presentation</vt:lpstr>
      <vt:lpstr>The Impact Of Academic Research On Industrial Performance US National Academy of Engineering, 2003</vt:lpstr>
      <vt:lpstr>Integrating Discovery Research and Innovation</vt:lpstr>
      <vt:lpstr>The Importance of Collaboration</vt:lpstr>
      <vt:lpstr>Challenges of Our Ecosystem</vt:lpstr>
      <vt:lpstr>Research Funding Around the World</vt:lpstr>
      <vt:lpstr>PowerPoint Presentation</vt:lpstr>
      <vt:lpstr>No. of Researchers and R&amp;D Spending</vt:lpstr>
      <vt:lpstr>What Should be our “Research Mix” in India?</vt:lpstr>
      <vt:lpstr>Boundaries of Our Own Creation</vt:lpstr>
      <vt:lpstr>Decision-Making Based on Media Rankings</vt:lpstr>
      <vt:lpstr>Strengthening our International Outlook</vt:lpstr>
      <vt:lpstr>Internationalisation Needs World-Class Campuses</vt:lpstr>
      <vt:lpstr>Evaluation Criteria</vt:lpstr>
      <vt:lpstr>Making Good Use of Faculty Time</vt:lpstr>
      <vt:lpstr>Meeting these Challenges@IISc: Fund Raising</vt:lpstr>
      <vt:lpstr>Meeting these Challenges@IISc</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lab</dc:creator>
  <cp:lastModifiedBy>Anurag Kumar</cp:lastModifiedBy>
  <cp:revision>361</cp:revision>
  <dcterms:created xsi:type="dcterms:W3CDTF">2006-08-16T00:00:00Z</dcterms:created>
  <dcterms:modified xsi:type="dcterms:W3CDTF">2019-02-21T13:25:20Z</dcterms:modified>
</cp:coreProperties>
</file>