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2"/>
  </p:notesMasterIdLst>
  <p:sldIdLst>
    <p:sldId id="256" r:id="rId2"/>
    <p:sldId id="327" r:id="rId3"/>
    <p:sldId id="257" r:id="rId4"/>
    <p:sldId id="258" r:id="rId5"/>
    <p:sldId id="259" r:id="rId6"/>
    <p:sldId id="280" r:id="rId7"/>
    <p:sldId id="326" r:id="rId8"/>
    <p:sldId id="260" r:id="rId9"/>
    <p:sldId id="282" r:id="rId10"/>
    <p:sldId id="265" r:id="rId11"/>
    <p:sldId id="316" r:id="rId12"/>
    <p:sldId id="267" r:id="rId13"/>
    <p:sldId id="269" r:id="rId14"/>
    <p:sldId id="274" r:id="rId15"/>
    <p:sldId id="278" r:id="rId16"/>
    <p:sldId id="276" r:id="rId17"/>
    <p:sldId id="264" r:id="rId18"/>
    <p:sldId id="266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7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C1D4C-A9E8-48B7-A2B5-B939C84F1918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8025C-A0F7-44C0-A71F-80C944F878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243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64461-B448-4454-AE34-934791E23065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852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1B30-5AE3-47D2-952A-E8288A7E0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20C2F-F2F3-4EEC-AA89-D671BE6AC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C931D-8401-4344-9AE8-78A78D31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D0D22-D283-475C-9FFF-A38AC1070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AD5EE-95B1-420F-AB8A-738F7573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6835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536E-CA0C-4B01-88B9-BE2654D2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96BA40-9ECC-4F43-9538-6CDEB8F1B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0B637-B40C-4A66-B1A1-F86DFEC8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329CA-A0E3-4CE5-80B5-A156646E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76FFD-158A-4666-AAD2-58D021FA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478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7E687A-32DA-43C3-8ADF-4B6E0DE0C7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08A81-288E-4D04-B17C-BB9375273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4A491-4D5C-4F50-B840-858FA4603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8D7D4-E971-4591-BAD1-2CF86F080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B12D-E82A-4356-8185-1C367C04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138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E863A-AB89-4251-990B-A430A0E9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2422A-37A8-41E5-93FA-41610C59F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CFE9F-15A8-4383-A5BD-E91346BC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17999-41B0-4412-9783-B4D6DA80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A18B0-B7D1-4382-94E1-900E2F86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365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DAE3-378A-4BF3-95EE-18C158DC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D1F23-B279-4254-9E1C-69ED8CE8E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3680E-3E66-4090-A7DE-6B763C2CC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C85FE-9DE4-4B73-866A-A5FFA5AA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85EA6-FFA2-4E27-9D07-FF8A4DF7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357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75D1-700D-4796-8129-5A7B07F92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8959-3222-45C1-86A3-7C23D3A9E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B96B2-12E9-4578-BACD-2A0839051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E2EDF-4E17-43B8-AB3D-A80D5704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FB251-9D9B-460A-88DA-85CDD175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7E468-9F8E-4435-A6CD-B7DF81B1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352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2D2E-93D5-474E-88C0-C330E530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5E037-A65A-4669-B54A-06B92CF53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2D5EA-2FB6-4A14-9833-B663BAE5E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9D8C0-BC10-4F89-9454-6884190DD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9EA6C1-4D02-4BA0-A6B8-49F43ED68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12E65E-0A93-42EC-821E-20C3CB72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080623-E688-4A47-8A8E-E7D19B33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555612-583C-4E82-80A2-EBFCB8B5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823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D1C4-389D-412E-B8C9-8956A1425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594597-1948-451E-8A36-1D99A687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000CD-9004-4FB4-8B98-AFCEE8A2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D07C5-E6F1-4866-BBFA-A7AAE245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0634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505783-087D-4B30-8B61-48DD9AC7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FEEAAB-366B-4EA0-960D-7835732E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70DBA-C294-457A-977E-C34B2A17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4959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0ADC9-08EF-43A8-83A7-B73379CB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51A6D-C48A-475B-BE7E-11D32A001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64B50-96BF-4A39-B99C-ADED4E375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78335-7B13-4967-8AE8-39D2D906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7D30A-5DE8-47EA-9BDE-3BDF15410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2E101-D5D2-41CE-91D3-B910520C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416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8983-9323-4134-8950-5C243501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9C657-0F78-4715-9FE4-3CAE22F51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451E4-775B-4746-89A4-D38761CA2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242CE-2539-45B9-B67A-90DF35F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9F4B7-46C6-4298-BAB9-A805AB33D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6262F-7425-4A12-BE03-C2D1BD4E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697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F205B7-6B0C-431A-AB00-869CCF1A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7F0C1-36A1-41E4-B71A-FDED9F909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25427-D7B3-476D-9117-DEC74BDD3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B6EF9-7CB1-4143-9811-2417F6FB104B}" type="datetimeFigureOut">
              <a:rPr lang="en-IN" smtClean="0"/>
              <a:t>07-02-2022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D89DE-6715-436D-AAF4-2DCD9DA4D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10D5A-282F-4EF9-9A6E-B3D129059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8B53F-590C-41D2-A6CE-6494998BB8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98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67E862-A0F3-4FA9-868B-6BBBAD103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02" t="9136" r="1302" b="6868"/>
          <a:stretch/>
        </p:blipFill>
        <p:spPr>
          <a:xfrm>
            <a:off x="-152400" y="0"/>
            <a:ext cx="12344400" cy="6840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1682B4-4F1D-4152-B411-A7003B333305}"/>
              </a:ext>
            </a:extLst>
          </p:cNvPr>
          <p:cNvSpPr txBox="1"/>
          <p:nvPr/>
        </p:nvSpPr>
        <p:spPr>
          <a:xfrm>
            <a:off x="689430" y="380494"/>
            <a:ext cx="98493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Science Education and Research Kolkata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Introduction</a:t>
            </a:r>
          </a:p>
        </p:txBody>
      </p:sp>
      <p:pic>
        <p:nvPicPr>
          <p:cNvPr id="7" name="Picture 2" descr="IISER-K Logo.svg">
            <a:extLst>
              <a:ext uri="{FF2B5EF4-FFF2-40B4-BE49-F238E27FC236}">
                <a16:creationId xmlns:a16="http://schemas.microsoft.com/office/drawing/2014/main" id="{4ED4DB9C-02DA-4883-A76E-21B1E7C7D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3335" y="98082"/>
            <a:ext cx="1498665" cy="157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7854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2" y="2191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513803" y="498478"/>
            <a:ext cx="1120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at IISER Kolkata – A Blend of Work and Play</a:t>
            </a:r>
          </a:p>
        </p:txBody>
      </p:sp>
      <p:pic>
        <p:nvPicPr>
          <p:cNvPr id="1026" name="Picture 2" descr="Image result for inquivesta photos">
            <a:extLst>
              <a:ext uri="{FF2B5EF4-FFF2-40B4-BE49-F238E27FC236}">
                <a16:creationId xmlns:a16="http://schemas.microsoft.com/office/drawing/2014/main" id="{94F8B492-AD74-4371-B685-43C0D3790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3" y="3265715"/>
            <a:ext cx="4800552" cy="319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iiser kolkata football images">
            <a:extLst>
              <a:ext uri="{FF2B5EF4-FFF2-40B4-BE49-F238E27FC236}">
                <a16:creationId xmlns:a16="http://schemas.microsoft.com/office/drawing/2014/main" id="{13F9EAC5-22D2-499B-9DEB-B00B9F8F1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8" y="1227442"/>
            <a:ext cx="4893131" cy="24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may contain: 7 people, people smiling, people sitting, table and indoor">
            <a:extLst>
              <a:ext uri="{FF2B5EF4-FFF2-40B4-BE49-F238E27FC236}">
                <a16:creationId xmlns:a16="http://schemas.microsoft.com/office/drawing/2014/main" id="{D386B150-C765-4E9F-BBBC-FB13A70E9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043" y="1228130"/>
            <a:ext cx="4233340" cy="282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nquivesta photos">
            <a:extLst>
              <a:ext uri="{FF2B5EF4-FFF2-40B4-BE49-F238E27FC236}">
                <a16:creationId xmlns:a16="http://schemas.microsoft.com/office/drawing/2014/main" id="{0A3FBDEF-222B-461F-89A1-1774C5C7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638" y="3697967"/>
            <a:ext cx="4589957" cy="267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may contain: drink">
            <a:extLst>
              <a:ext uri="{FF2B5EF4-FFF2-40B4-BE49-F238E27FC236}">
                <a16:creationId xmlns:a16="http://schemas.microsoft.com/office/drawing/2014/main" id="{F50E8E40-5248-4DA0-9206-B46DA50C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95" y="3099961"/>
            <a:ext cx="2677454" cy="334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inquivesta photos">
            <a:extLst>
              <a:ext uri="{FF2B5EF4-FFF2-40B4-BE49-F238E27FC236}">
                <a16:creationId xmlns:a16="http://schemas.microsoft.com/office/drawing/2014/main" id="{FC659021-8250-4140-80B6-0AAD8FB51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383" y="1266037"/>
            <a:ext cx="2245940" cy="22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39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2" y="2191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513803" y="498478"/>
            <a:ext cx="1120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Inquivesta</a:t>
            </a:r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The first ever Science Fest of India</a:t>
            </a:r>
          </a:p>
        </p:txBody>
      </p:sp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7C411520-6B7D-44AC-894F-3D0CAE70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7" y="1227716"/>
            <a:ext cx="3112370" cy="440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may contain: text">
            <a:extLst>
              <a:ext uri="{FF2B5EF4-FFF2-40B4-BE49-F238E27FC236}">
                <a16:creationId xmlns:a16="http://schemas.microsoft.com/office/drawing/2014/main" id="{F013D96F-B96C-4407-BD0E-AB6B8C7D8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783" y="3143076"/>
            <a:ext cx="3257608" cy="32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No photo description available.">
            <a:extLst>
              <a:ext uri="{FF2B5EF4-FFF2-40B4-BE49-F238E27FC236}">
                <a16:creationId xmlns:a16="http://schemas.microsoft.com/office/drawing/2014/main" id="{ACA780F3-F11E-495A-9CD9-5DC88192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75" y="1353164"/>
            <a:ext cx="3447631" cy="19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7E7A2B-CE16-4419-BCB9-569E024C0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391" y="3471012"/>
            <a:ext cx="4974137" cy="2797952"/>
          </a:xfrm>
          <a:prstGeom prst="rect">
            <a:avLst/>
          </a:prstGeom>
        </p:spPr>
      </p:pic>
      <p:pic>
        <p:nvPicPr>
          <p:cNvPr id="5" name="Picture 8" descr="No photo description available.">
            <a:extLst>
              <a:ext uri="{FF2B5EF4-FFF2-40B4-BE49-F238E27FC236}">
                <a16:creationId xmlns:a16="http://schemas.microsoft.com/office/drawing/2014/main" id="{B310293F-B980-48D5-AC54-185B2473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606" y="1206364"/>
            <a:ext cx="2427556" cy="343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No photo description available.">
            <a:extLst>
              <a:ext uri="{FF2B5EF4-FFF2-40B4-BE49-F238E27FC236}">
                <a16:creationId xmlns:a16="http://schemas.microsoft.com/office/drawing/2014/main" id="{1A440FDC-8386-4971-AA56-1D6B3877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47" y="1227716"/>
            <a:ext cx="2099340" cy="209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07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2" y="2191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3126386" y="498478"/>
            <a:ext cx="5834746" cy="720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Students, Our Pride</a:t>
            </a:r>
          </a:p>
        </p:txBody>
      </p:sp>
      <p:pic>
        <p:nvPicPr>
          <p:cNvPr id="2050" name="Picture 2" descr="Image may contain: 8 people, people standing">
            <a:extLst>
              <a:ext uri="{FF2B5EF4-FFF2-40B4-BE49-F238E27FC236}">
                <a16:creationId xmlns:a16="http://schemas.microsoft.com/office/drawing/2014/main" id="{92FA3A7A-6E5C-4AC1-85FE-FE445B531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" t="15305" r="423" b="16190"/>
          <a:stretch/>
        </p:blipFill>
        <p:spPr bwMode="auto">
          <a:xfrm>
            <a:off x="470266" y="1206364"/>
            <a:ext cx="5625734" cy="513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12 people, people smiling, people standing and shoes">
            <a:extLst>
              <a:ext uri="{FF2B5EF4-FFF2-40B4-BE49-F238E27FC236}">
                <a16:creationId xmlns:a16="http://schemas.microsoft.com/office/drawing/2014/main" id="{ED5C3AEF-B9F6-4C3C-BB1A-8D6FB9987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51" y="1186188"/>
            <a:ext cx="5055851" cy="379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486904-28C5-4799-8CA8-05DCC0A9C3EA}"/>
              </a:ext>
            </a:extLst>
          </p:cNvPr>
          <p:cNvSpPr txBox="1"/>
          <p:nvPr/>
        </p:nvSpPr>
        <p:spPr>
          <a:xfrm>
            <a:off x="6665883" y="1351208"/>
            <a:ext cx="5290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Time </a:t>
            </a:r>
            <a:r>
              <a:rPr lang="en-I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iGEMers</a:t>
            </a:r>
            <a:r>
              <a:rPr lang="en-I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bring home a Gold!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DFC45-E91C-4D37-B4BA-37B3A3EE4ADB}"/>
              </a:ext>
            </a:extLst>
          </p:cNvPr>
          <p:cNvSpPr txBox="1"/>
          <p:nvPr/>
        </p:nvSpPr>
        <p:spPr>
          <a:xfrm>
            <a:off x="6521735" y="5125703"/>
            <a:ext cx="5290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gold a year, for the 3 years of participation.</a:t>
            </a:r>
          </a:p>
        </p:txBody>
      </p:sp>
    </p:spTree>
    <p:extLst>
      <p:ext uri="{BB962C8B-B14F-4D97-AF65-F5344CB8AC3E}">
        <p14:creationId xmlns:p14="http://schemas.microsoft.com/office/powerpoint/2010/main" val="3816707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0" y="-1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074" name="Picture 2" descr="Pune: IISER Kolkata sets up incubation centre to boost entrepreneurship |  Cities News,The Indian Express">
            <a:extLst>
              <a:ext uri="{FF2B5EF4-FFF2-40B4-BE49-F238E27FC236}">
                <a16:creationId xmlns:a16="http://schemas.microsoft.com/office/drawing/2014/main" id="{2C4ADCC9-F888-46EB-8AAB-54F5FAE4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4" y="3772924"/>
            <a:ext cx="4485968" cy="249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C83546-5422-46CC-851A-5E887308F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4" y="475635"/>
            <a:ext cx="4272116" cy="3204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7E107-F4B5-4002-8FA6-AC21EC5F6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84" y="1828082"/>
            <a:ext cx="3329449" cy="4439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22C87-2303-4029-AE6E-917524A14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65" y="1828081"/>
            <a:ext cx="3329449" cy="4439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78823C-B9A9-4BE3-A5F9-73AE8F8AEBE9}"/>
              </a:ext>
            </a:extLst>
          </p:cNvPr>
          <p:cNvSpPr txBox="1"/>
          <p:nvPr/>
        </p:nvSpPr>
        <p:spPr>
          <a:xfrm>
            <a:off x="4852749" y="528570"/>
            <a:ext cx="6810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 Foundation IISER – Incubation Centre</a:t>
            </a:r>
          </a:p>
        </p:txBody>
      </p:sp>
    </p:spTree>
    <p:extLst>
      <p:ext uri="{BB962C8B-B14F-4D97-AF65-F5344CB8AC3E}">
        <p14:creationId xmlns:p14="http://schemas.microsoft.com/office/powerpoint/2010/main" val="289264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1" y="-2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EE462-2A51-46B7-9973-DF11822C584A}"/>
              </a:ext>
            </a:extLst>
          </p:cNvPr>
          <p:cNvSpPr txBox="1"/>
          <p:nvPr/>
        </p:nvSpPr>
        <p:spPr>
          <a:xfrm>
            <a:off x="529298" y="550732"/>
            <a:ext cx="11255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Outreach Programmes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3615D-8AE4-4310-AEFE-2501C131D706}"/>
              </a:ext>
            </a:extLst>
          </p:cNvPr>
          <p:cNvSpPr txBox="1"/>
          <p:nvPr/>
        </p:nvSpPr>
        <p:spPr>
          <a:xfrm>
            <a:off x="511884" y="1589107"/>
            <a:ext cx="60194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Vijyoshi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Camp</a:t>
            </a:r>
          </a:p>
          <a:p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Ishan Vikas Programme</a:t>
            </a:r>
          </a:p>
          <a:p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Science Camp</a:t>
            </a:r>
          </a:p>
          <a:p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Open Day</a:t>
            </a:r>
          </a:p>
          <a:p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Rashtriya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Aviskar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Abhiyaan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DFE581-F050-4044-9280-97065529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13" y="1512605"/>
            <a:ext cx="6197838" cy="413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997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1" y="-2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err="1"/>
              <a:t>Cogi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E1CA0-637D-4CFB-902F-023EE66325F1}"/>
              </a:ext>
            </a:extLst>
          </p:cNvPr>
          <p:cNvSpPr txBox="1"/>
          <p:nvPr/>
        </p:nvSpPr>
        <p:spPr>
          <a:xfrm>
            <a:off x="529298" y="550732"/>
            <a:ext cx="11255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Student-run Science Communication Platform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C7FACA-D811-4924-8027-B95C9FE96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47" y="1239143"/>
            <a:ext cx="3659465" cy="517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99CFF4-BDF5-42EC-83C2-E85344115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7" r="1593" b="13645"/>
          <a:stretch/>
        </p:blipFill>
        <p:spPr>
          <a:xfrm>
            <a:off x="675119" y="3043548"/>
            <a:ext cx="7084209" cy="3271793"/>
          </a:xfrm>
          <a:prstGeom prst="rect">
            <a:avLst/>
          </a:prstGeom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6F6AB958-8D0A-47B9-8E61-DA14CBB8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8" y="1420058"/>
            <a:ext cx="2774535" cy="14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968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1" y="-2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Student-run </a:t>
            </a:r>
            <a:r>
              <a:rPr lang="en-IN" dirty="0" err="1"/>
              <a:t>initiatve</a:t>
            </a:r>
            <a:r>
              <a:rPr lang="en-IN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E1CA0-637D-4CFB-902F-023EE66325F1}"/>
              </a:ext>
            </a:extLst>
          </p:cNvPr>
          <p:cNvSpPr txBox="1"/>
          <p:nvPr/>
        </p:nvSpPr>
        <p:spPr>
          <a:xfrm>
            <a:off x="529298" y="550732"/>
            <a:ext cx="11255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Campus Radio</a:t>
            </a:r>
          </a:p>
        </p:txBody>
      </p:sp>
      <p:pic>
        <p:nvPicPr>
          <p:cNvPr id="3074" name="Picture 2" descr="Initiatives">
            <a:extLst>
              <a:ext uri="{FF2B5EF4-FFF2-40B4-BE49-F238E27FC236}">
                <a16:creationId xmlns:a16="http://schemas.microsoft.com/office/drawing/2014/main" id="{E77AF370-3998-42B9-85AB-6F49AA190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9" y="1680118"/>
            <a:ext cx="6658464" cy="34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C04F07-5123-4BC1-8358-CB917DAFF8EB}"/>
              </a:ext>
            </a:extLst>
          </p:cNvPr>
          <p:cNvSpPr txBox="1"/>
          <p:nvPr/>
        </p:nvSpPr>
        <p:spPr>
          <a:xfrm>
            <a:off x="7622847" y="2113198"/>
            <a:ext cx="38005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student-run club that conducts various activities, including interviews of eminent scientists and visitors to the Institute and publishing a newsletter.</a:t>
            </a:r>
          </a:p>
        </p:txBody>
      </p:sp>
    </p:spTree>
    <p:extLst>
      <p:ext uri="{BB962C8B-B14F-4D97-AF65-F5344CB8AC3E}">
        <p14:creationId xmlns:p14="http://schemas.microsoft.com/office/powerpoint/2010/main" val="2664250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28448" y="0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2131670" y="594276"/>
            <a:ext cx="8013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Points of Entry to IISER Kolkata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968FF1-54D4-4B07-A15F-2181D6381A0E}"/>
              </a:ext>
            </a:extLst>
          </p:cNvPr>
          <p:cNvSpPr txBox="1"/>
          <p:nvPr/>
        </p:nvSpPr>
        <p:spPr>
          <a:xfrm>
            <a:off x="789358" y="1664035"/>
            <a:ext cx="687720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5-year BS-MS Dual Degree Program (August)</a:t>
            </a:r>
          </a:p>
          <a:p>
            <a:endParaRPr lang="en-I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Post-BSc Integrated PhD Program (August)</a:t>
            </a:r>
          </a:p>
          <a:p>
            <a:endParaRPr lang="en-I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Program (August and January)</a:t>
            </a:r>
          </a:p>
          <a:p>
            <a:endParaRPr lang="en-I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by Research (August)</a:t>
            </a:r>
          </a:p>
          <a:p>
            <a:endParaRPr lang="en-I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Masters’ program (only DMS)</a:t>
            </a:r>
          </a:p>
          <a:p>
            <a:endParaRPr lang="en-I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Postdoctoral Research Program</a:t>
            </a:r>
          </a:p>
        </p:txBody>
      </p:sp>
    </p:spTree>
    <p:extLst>
      <p:ext uri="{BB962C8B-B14F-4D97-AF65-F5344CB8AC3E}">
        <p14:creationId xmlns:p14="http://schemas.microsoft.com/office/powerpoint/2010/main" val="221174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2" y="2191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1887837" y="585568"/>
            <a:ext cx="828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5-year BS-MS Dual Degree Program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352CDA-5A98-49F2-B4EC-0408A9DB1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07" t="26095" r="20250" b="23746"/>
          <a:stretch/>
        </p:blipFill>
        <p:spPr>
          <a:xfrm>
            <a:off x="827313" y="1349405"/>
            <a:ext cx="10633167" cy="507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7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2" y="2191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1887837" y="585568"/>
            <a:ext cx="828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5-year BS-MS Dual Degree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061DD-110E-445F-B48C-B85E9FE90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4381" r="4964" b="12190"/>
          <a:stretch/>
        </p:blipFill>
        <p:spPr>
          <a:xfrm>
            <a:off x="391885" y="426720"/>
            <a:ext cx="11399521" cy="60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90102_114055882.jpg">
            <a:extLst>
              <a:ext uri="{FF2B5EF4-FFF2-40B4-BE49-F238E27FC236}">
                <a16:creationId xmlns:a16="http://schemas.microsoft.com/office/drawing/2014/main" id="{32F1B5D7-3D40-4882-8787-0D189ADCBC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189"/>
            <a:ext cx="12192000" cy="575783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D36F861-7A3F-4ED4-BD39-167A9FFBB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1735" y="527896"/>
            <a:ext cx="44805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0099"/>
                </a:solidFill>
                <a:latin typeface="Garamond" pitchFamily="18" charset="0"/>
                <a:cs typeface="Times New Roman" pitchFamily="18" charset="0"/>
              </a:rPr>
              <a:t>… towards Excellence in Science</a:t>
            </a:r>
            <a:endParaRPr lang="en-US" sz="2400" i="1" dirty="0">
              <a:solidFill>
                <a:srgbClr val="000099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682B4-4F1D-4152-B411-A7003B333305}"/>
              </a:ext>
            </a:extLst>
          </p:cNvPr>
          <p:cNvSpPr txBox="1"/>
          <p:nvPr/>
        </p:nvSpPr>
        <p:spPr>
          <a:xfrm>
            <a:off x="1166950" y="6114619"/>
            <a:ext cx="98493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Science Education and Research Kolkata</a:t>
            </a:r>
          </a:p>
        </p:txBody>
      </p:sp>
      <p:pic>
        <p:nvPicPr>
          <p:cNvPr id="7" name="Picture 2" descr="IISER-K Logo.svg">
            <a:extLst>
              <a:ext uri="{FF2B5EF4-FFF2-40B4-BE49-F238E27FC236}">
                <a16:creationId xmlns:a16="http://schemas.microsoft.com/office/drawing/2014/main" id="{4ED4DB9C-02DA-4883-A76E-21B1E7C7D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742" y="37122"/>
            <a:ext cx="1498665" cy="157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8189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0" y="80568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E51A1-4AE3-4F2D-A2A6-E3CF93508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93" y="403043"/>
            <a:ext cx="8097963" cy="6072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E9868F-0708-4B28-9786-701156800DB8}"/>
              </a:ext>
            </a:extLst>
          </p:cNvPr>
          <p:cNvSpPr txBox="1"/>
          <p:nvPr/>
        </p:nvSpPr>
        <p:spPr>
          <a:xfrm>
            <a:off x="8883749" y="5460574"/>
            <a:ext cx="2497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9151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1" y="-2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err="1"/>
              <a:t>Fou</a:t>
            </a:r>
            <a:endParaRPr lang="en-IN" dirty="0"/>
          </a:p>
        </p:txBody>
      </p:sp>
      <p:pic>
        <p:nvPicPr>
          <p:cNvPr id="10" name="Picture 9" descr="03-nitttr.jpg">
            <a:extLst>
              <a:ext uri="{FF2B5EF4-FFF2-40B4-BE49-F238E27FC236}">
                <a16:creationId xmlns:a16="http://schemas.microsoft.com/office/drawing/2014/main" id="{CC1E6131-9C2C-4CF9-A701-4AA461FCCD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4026" t="13461" r="4712" b="13172"/>
          <a:stretch>
            <a:fillRect/>
          </a:stretch>
        </p:blipFill>
        <p:spPr>
          <a:xfrm>
            <a:off x="414822" y="2885399"/>
            <a:ext cx="5924302" cy="3572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671726-E096-4CD3-BE14-8B71CBB30A8B}"/>
              </a:ext>
            </a:extLst>
          </p:cNvPr>
          <p:cNvPicPr/>
          <p:nvPr/>
        </p:nvPicPr>
        <p:blipFill>
          <a:blip r:embed="rId3" cstate="print"/>
          <a:srcRect l="12943" t="23707" r="40505" b="36207"/>
          <a:stretch>
            <a:fillRect/>
          </a:stretch>
        </p:blipFill>
        <p:spPr bwMode="auto">
          <a:xfrm>
            <a:off x="410230" y="400595"/>
            <a:ext cx="5928894" cy="274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6592388" y="670560"/>
            <a:ext cx="49464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Founded in June 2006</a:t>
            </a:r>
          </a:p>
          <a:p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IIT Kharagpur Extn. Centre and NITTTR, Kolkata (2006-2008)</a:t>
            </a:r>
          </a:p>
          <a:p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batch started in August 2006 with 38 students.</a:t>
            </a:r>
          </a:p>
        </p:txBody>
      </p:sp>
    </p:spTree>
    <p:extLst>
      <p:ext uri="{BB962C8B-B14F-4D97-AF65-F5344CB8AC3E}">
        <p14:creationId xmlns:p14="http://schemas.microsoft.com/office/powerpoint/2010/main" val="1446464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1" y="-2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511884" y="4461750"/>
            <a:ext cx="11168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 Campus, </a:t>
            </a:r>
            <a:r>
              <a:rPr lang="en-I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Mohanpur</a:t>
            </a:r>
            <a:b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WBUAFS, BCKV and ARDD, Govt. of WB</a:t>
            </a:r>
          </a:p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2008 - 2013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AC03A-A0E9-4DC0-9E47-278833155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380" y="675560"/>
            <a:ext cx="5535041" cy="35916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7193AF-D838-400C-8282-9538B9D79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85" y="707624"/>
            <a:ext cx="5340680" cy="355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9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2" y="2191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511884" y="4255398"/>
            <a:ext cx="6019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IISER Kolkata Campus</a:t>
            </a:r>
          </a:p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~201 acres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4D4DD141-C6D6-4348-954D-80476261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32"/>
          <a:stretch>
            <a:fillRect/>
          </a:stretch>
        </p:blipFill>
        <p:spPr bwMode="auto">
          <a:xfrm>
            <a:off x="511884" y="525711"/>
            <a:ext cx="5325018" cy="3137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4" descr="LHC 17.06.2016">
            <a:extLst>
              <a:ext uri="{FF2B5EF4-FFF2-40B4-BE49-F238E27FC236}">
                <a16:creationId xmlns:a16="http://schemas.microsoft.com/office/drawing/2014/main" id="{921BE7CE-E969-4F8B-9C7D-E7328A3D3E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0777" r="12220" b="62428"/>
          <a:stretch>
            <a:fillRect/>
          </a:stretch>
        </p:blipFill>
        <p:spPr bwMode="auto">
          <a:xfrm>
            <a:off x="5660618" y="525710"/>
            <a:ext cx="6019495" cy="313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:\PHOTOS_14_04_17\pond.JPG">
            <a:extLst>
              <a:ext uri="{FF2B5EF4-FFF2-40B4-BE49-F238E27FC236}">
                <a16:creationId xmlns:a16="http://schemas.microsoft.com/office/drawing/2014/main" id="{D489B165-884F-4A48-8538-5EEA5C316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261"/>
          <a:stretch>
            <a:fillRect/>
          </a:stretch>
        </p:blipFill>
        <p:spPr bwMode="auto">
          <a:xfrm>
            <a:off x="5660618" y="3644805"/>
            <a:ext cx="6116657" cy="2808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44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1" y="-2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8" name="Picture 4" descr="Image result for iiser kolkata swimming pool">
            <a:extLst>
              <a:ext uri="{FF2B5EF4-FFF2-40B4-BE49-F238E27FC236}">
                <a16:creationId xmlns:a16="http://schemas.microsoft.com/office/drawing/2014/main" id="{1C28EDAC-7F16-4C9E-8D9F-9BC1E1110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956" y="956658"/>
            <a:ext cx="5134395" cy="44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ife @iiserkolkata – THE QRIUS RHINO">
            <a:extLst>
              <a:ext uri="{FF2B5EF4-FFF2-40B4-BE49-F238E27FC236}">
                <a16:creationId xmlns:a16="http://schemas.microsoft.com/office/drawing/2014/main" id="{6D9B59B1-E72A-43E2-ABBE-FEE9CE6F4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26" y="394003"/>
            <a:ext cx="6695202" cy="376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ISER Kolkata on Twitter: &amp;quot;The Center of Excellence in Space Sciences India  - IISER Kolkata, in association with, The American Center - US Consulate  Kolkata, hosted the public lecture “Journey into Space”">
            <a:extLst>
              <a:ext uri="{FF2B5EF4-FFF2-40B4-BE49-F238E27FC236}">
                <a16:creationId xmlns:a16="http://schemas.microsoft.com/office/drawing/2014/main" id="{F18DE289-7C0E-435E-9FE0-23E03E71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26" y="3868019"/>
            <a:ext cx="3461303" cy="25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24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0" y="0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529298" y="550732"/>
            <a:ext cx="3659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IISER Kolkata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32C18CA-2C31-4D3A-8BDC-584440B4A7AB}"/>
              </a:ext>
            </a:extLst>
          </p:cNvPr>
          <p:cNvSpPr txBox="1"/>
          <p:nvPr/>
        </p:nvSpPr>
        <p:spPr>
          <a:xfrm>
            <a:off x="5852003" y="640542"/>
            <a:ext cx="5730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atomic to the astronomical, with everything in between….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53BB248-A6EB-4065-8043-9E4FAB3A8B6E}"/>
              </a:ext>
            </a:extLst>
          </p:cNvPr>
          <p:cNvGrpSpPr/>
          <p:nvPr/>
        </p:nvGrpSpPr>
        <p:grpSpPr>
          <a:xfrm>
            <a:off x="432733" y="1471832"/>
            <a:ext cx="5638426" cy="3526615"/>
            <a:chOff x="589652" y="1932652"/>
            <a:chExt cx="5638426" cy="352661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126C1D-B069-4A3C-9680-4D16A38C5DBA}"/>
                </a:ext>
              </a:extLst>
            </p:cNvPr>
            <p:cNvSpPr txBox="1"/>
            <p:nvPr/>
          </p:nvSpPr>
          <p:spPr>
            <a:xfrm rot="16200000">
              <a:off x="-753125" y="3342016"/>
              <a:ext cx="3393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4000" b="1" dirty="0">
                  <a:solidFill>
                    <a:srgbClr val="0070C0"/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rPr>
                <a:t>Core Departments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92DF619-157B-450D-BCD0-F0DF292EBB71}"/>
                </a:ext>
              </a:extLst>
            </p:cNvPr>
            <p:cNvGrpSpPr/>
            <p:nvPr/>
          </p:nvGrpSpPr>
          <p:grpSpPr>
            <a:xfrm>
              <a:off x="1456078" y="2254700"/>
              <a:ext cx="789282" cy="2920922"/>
              <a:chOff x="4318000" y="2352118"/>
              <a:chExt cx="2194560" cy="2920922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D70D55CB-AFB7-40A1-8904-ADE5C510DD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8000" y="2352118"/>
                <a:ext cx="0" cy="2920922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71A8162-EE17-4A19-94A6-CF3FE26579D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15280" y="1254839"/>
                <a:ext cx="0" cy="219456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8D2FC94-4CFB-41BE-B675-D9A553CA312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15280" y="1981279"/>
                <a:ext cx="0" cy="219456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96D0A7C-194C-4AFB-81A1-58D2AD01F9E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15280" y="3434159"/>
                <a:ext cx="0" cy="219456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B09CB8A-7DF7-4A02-9B6E-2FEAA56ED5C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15280" y="2707719"/>
                <a:ext cx="0" cy="219456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08BAC9C-8FA3-42F2-93F7-16454BBFB4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15280" y="4160599"/>
                <a:ext cx="0" cy="219456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24DC467-7F5E-4DF8-8927-23B49F74CDED}"/>
                </a:ext>
              </a:extLst>
            </p:cNvPr>
            <p:cNvSpPr txBox="1"/>
            <p:nvPr/>
          </p:nvSpPr>
          <p:spPr>
            <a:xfrm>
              <a:off x="2245360" y="1932652"/>
              <a:ext cx="3393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>
                  <a:solidFill>
                    <a:srgbClr val="0070C0"/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rPr>
                <a:t>Biological Sciences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101FC09-1335-4300-9316-0ECE986E826E}"/>
                </a:ext>
              </a:extLst>
            </p:cNvPr>
            <p:cNvSpPr txBox="1"/>
            <p:nvPr/>
          </p:nvSpPr>
          <p:spPr>
            <a:xfrm>
              <a:off x="2237504" y="2668112"/>
              <a:ext cx="3393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>
                  <a:solidFill>
                    <a:srgbClr val="0070C0"/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rPr>
                <a:t>Earth Sciences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3D54A7B-21DD-4682-8B49-839846F17916}"/>
                </a:ext>
              </a:extLst>
            </p:cNvPr>
            <p:cNvSpPr txBox="1"/>
            <p:nvPr/>
          </p:nvSpPr>
          <p:spPr>
            <a:xfrm>
              <a:off x="2229648" y="3403572"/>
              <a:ext cx="3393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>
                  <a:solidFill>
                    <a:srgbClr val="0070C0"/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rPr>
                <a:t>Chemical Sciences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C045327-2158-417E-A433-6BC8D13BC213}"/>
                </a:ext>
              </a:extLst>
            </p:cNvPr>
            <p:cNvSpPr txBox="1"/>
            <p:nvPr/>
          </p:nvSpPr>
          <p:spPr>
            <a:xfrm>
              <a:off x="2221791" y="4139032"/>
              <a:ext cx="40062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>
                  <a:solidFill>
                    <a:srgbClr val="0070C0"/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rPr>
                <a:t>Mathematics and Statistics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7E9292B-6047-4DDA-AB6F-E6748C28B7B1}"/>
                </a:ext>
              </a:extLst>
            </p:cNvPr>
            <p:cNvSpPr txBox="1"/>
            <p:nvPr/>
          </p:nvSpPr>
          <p:spPr>
            <a:xfrm>
              <a:off x="2213934" y="4874492"/>
              <a:ext cx="40062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>
                  <a:solidFill>
                    <a:srgbClr val="0070C0"/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rPr>
                <a:t>Physical Sciences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5878604-B1C0-43B7-B79E-CE1ABCCCCC19}"/>
              </a:ext>
            </a:extLst>
          </p:cNvPr>
          <p:cNvGrpSpPr/>
          <p:nvPr/>
        </p:nvGrpSpPr>
        <p:grpSpPr>
          <a:xfrm>
            <a:off x="6372752" y="2448188"/>
            <a:ext cx="5209281" cy="3772837"/>
            <a:chOff x="6584052" y="1963132"/>
            <a:chExt cx="5209281" cy="3772837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5995079-2F49-4275-9370-CE8EAAE5609A}"/>
                </a:ext>
              </a:extLst>
            </p:cNvPr>
            <p:cNvCxnSpPr>
              <a:cxnSpLocks/>
            </p:cNvCxnSpPr>
            <p:nvPr/>
          </p:nvCxnSpPr>
          <p:spPr>
            <a:xfrm>
              <a:off x="7450478" y="2285180"/>
              <a:ext cx="0" cy="292092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381BADC-8BB8-4F9C-9AF5-CF255AABE3F1}"/>
                </a:ext>
              </a:extLst>
            </p:cNvPr>
            <p:cNvGrpSpPr/>
            <p:nvPr/>
          </p:nvGrpSpPr>
          <p:grpSpPr>
            <a:xfrm>
              <a:off x="6584052" y="1963132"/>
              <a:ext cx="5209281" cy="3772837"/>
              <a:chOff x="6584052" y="1963132"/>
              <a:chExt cx="5209281" cy="3772837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DD11046-B72F-4D3A-861C-B86A97AFE639}"/>
                  </a:ext>
                </a:extLst>
              </p:cNvPr>
              <p:cNvSpPr txBox="1"/>
              <p:nvPr/>
            </p:nvSpPr>
            <p:spPr>
              <a:xfrm rot="16200000">
                <a:off x="5241275" y="3372496"/>
                <a:ext cx="33934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4000" b="1" dirty="0">
                    <a:solidFill>
                      <a:schemeClr val="accent6">
                        <a:lumMod val="75000"/>
                      </a:schemeClr>
                    </a:solidFill>
                    <a:latin typeface="Bahnschrift Condensed" panose="020B0502040204020203" pitchFamily="34" charset="0"/>
                    <a:cs typeface="Aldhabi" panose="01000000000000000000" pitchFamily="2" charset="-78"/>
                  </a:rPr>
                  <a:t>Centres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75AE80A-E74C-47FF-86B3-28B3FD671F3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45119" y="1890540"/>
                <a:ext cx="0" cy="789282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A1C5482-57BB-4771-8D7C-8C4CAA1679C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45119" y="2870980"/>
                <a:ext cx="0" cy="789282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307785D-3FF9-4F55-9D6B-517A88174F6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45119" y="3826020"/>
                <a:ext cx="0" cy="789282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74656BD-04E0-4D90-B71D-0623D75F345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45119" y="4796300"/>
                <a:ext cx="0" cy="789282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70D9D92-7629-4508-8790-0FBE4E03FB5F}"/>
                  </a:ext>
                </a:extLst>
              </p:cNvPr>
              <p:cNvSpPr txBox="1"/>
              <p:nvPr/>
            </p:nvSpPr>
            <p:spPr>
              <a:xfrm>
                <a:off x="8208335" y="1963132"/>
                <a:ext cx="33934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 err="1">
                    <a:solidFill>
                      <a:schemeClr val="accent6">
                        <a:lumMod val="75000"/>
                      </a:schemeClr>
                    </a:solidFill>
                    <a:latin typeface="Bahnschrift Condensed" panose="020B0502040204020203" pitchFamily="34" charset="0"/>
                    <a:cs typeface="Aldhabi" panose="01000000000000000000" pitchFamily="2" charset="-78"/>
                  </a:rPr>
                  <a:t>Center</a:t>
                </a:r>
                <a:r>
                  <a:rPr lang="en-IN" sz="2400" b="1" dirty="0">
                    <a:solidFill>
                      <a:schemeClr val="accent6">
                        <a:lumMod val="75000"/>
                      </a:schemeClr>
                    </a:solidFill>
                    <a:latin typeface="Bahnschrift Condensed" panose="020B0502040204020203" pitchFamily="34" charset="0"/>
                    <a:cs typeface="Aldhabi" panose="01000000000000000000" pitchFamily="2" charset="-78"/>
                  </a:rPr>
                  <a:t> of Excellence in Space Sciences India (CESSI)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69B3AB6-2B80-462E-9E84-D06EB3329006}"/>
                  </a:ext>
                </a:extLst>
              </p:cNvPr>
              <p:cNvSpPr txBox="1"/>
              <p:nvPr/>
            </p:nvSpPr>
            <p:spPr>
              <a:xfrm>
                <a:off x="8208335" y="2943745"/>
                <a:ext cx="33934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Bahnschrift Condensed" panose="020B0502040204020203" pitchFamily="34" charset="0"/>
                    <a:cs typeface="Aldhabi" panose="01000000000000000000" pitchFamily="2" charset="-78"/>
                  </a:rPr>
                  <a:t>Centre for Advanced Functional Materials (CAFM)</a:t>
                </a:r>
                <a:endParaRPr lang="en-IN" sz="2400" b="1" dirty="0">
                  <a:solidFill>
                    <a:schemeClr val="accent6">
                      <a:lumMod val="75000"/>
                    </a:schemeClr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6A51489C-4CD2-4313-8568-CA15EB226748}"/>
                  </a:ext>
                </a:extLst>
              </p:cNvPr>
              <p:cNvSpPr txBox="1"/>
              <p:nvPr/>
            </p:nvSpPr>
            <p:spPr>
              <a:xfrm>
                <a:off x="8208335" y="4904972"/>
                <a:ext cx="358499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Bahnschrift Condensed" panose="020B0502040204020203" pitchFamily="34" charset="0"/>
                    <a:cs typeface="Aldhabi" panose="01000000000000000000" pitchFamily="2" charset="-78"/>
                  </a:rPr>
                  <a:t>Center for Climate &amp; Environmental Studies (CCES)</a:t>
                </a:r>
                <a:endParaRPr lang="en-IN" sz="2400" b="1" dirty="0">
                  <a:solidFill>
                    <a:schemeClr val="accent6">
                      <a:lumMod val="75000"/>
                    </a:schemeClr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6E0D0CF-0E8F-4F4F-A6A8-8F5D4491BA99}"/>
                  </a:ext>
                </a:extLst>
              </p:cNvPr>
              <p:cNvSpPr txBox="1"/>
              <p:nvPr/>
            </p:nvSpPr>
            <p:spPr>
              <a:xfrm>
                <a:off x="8208335" y="3924358"/>
                <a:ext cx="33934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Bahnschrift Condensed" panose="020B0502040204020203" pitchFamily="34" charset="0"/>
                    <a:cs typeface="Aldhabi" panose="01000000000000000000" pitchFamily="2" charset="-78"/>
                  </a:rPr>
                  <a:t>National Centre for High Pressure Studies (NCHPS)</a:t>
                </a:r>
                <a:endParaRPr lang="en-IN" sz="2400" b="1" dirty="0">
                  <a:solidFill>
                    <a:schemeClr val="accent6">
                      <a:lumMod val="75000"/>
                    </a:schemeClr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endParaRP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19E01E5-029C-4B51-9812-308784B44A6A}"/>
              </a:ext>
            </a:extLst>
          </p:cNvPr>
          <p:cNvGrpSpPr/>
          <p:nvPr/>
        </p:nvGrpSpPr>
        <p:grpSpPr>
          <a:xfrm>
            <a:off x="612698" y="5101484"/>
            <a:ext cx="7264401" cy="1542988"/>
            <a:chOff x="612698" y="5101484"/>
            <a:chExt cx="7264401" cy="154298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018E315-0AE6-4BAD-87C3-D918C2265E0A}"/>
                </a:ext>
              </a:extLst>
            </p:cNvPr>
            <p:cNvSpPr txBox="1"/>
            <p:nvPr/>
          </p:nvSpPr>
          <p:spPr>
            <a:xfrm>
              <a:off x="1370554" y="5567254"/>
              <a:ext cx="65065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>
                  <a:solidFill>
                    <a:schemeClr val="accent2">
                      <a:lumMod val="50000"/>
                    </a:schemeClr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rPr>
                <a:t>Department of Humanities &amp; Social Sciences</a:t>
              </a:r>
            </a:p>
            <a:p>
              <a:r>
                <a:rPr lang="en-IN" sz="2400" b="1" dirty="0">
                  <a:solidFill>
                    <a:schemeClr val="accent2">
                      <a:lumMod val="50000"/>
                    </a:schemeClr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rPr>
                <a:t>Department of Computational and Data Sciences</a:t>
              </a:r>
            </a:p>
            <a:p>
              <a:endParaRPr lang="en-IN" sz="1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12BF8A4-ADFB-4A6B-BF12-D4B9FEB55675}"/>
                </a:ext>
              </a:extLst>
            </p:cNvPr>
            <p:cNvSpPr txBox="1"/>
            <p:nvPr/>
          </p:nvSpPr>
          <p:spPr>
            <a:xfrm>
              <a:off x="612698" y="5101484"/>
              <a:ext cx="6506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chemeClr val="accent2">
                      <a:lumMod val="50000"/>
                    </a:schemeClr>
                  </a:solidFill>
                  <a:latin typeface="Bahnschrift Condensed" panose="020B0502040204020203" pitchFamily="34" charset="0"/>
                  <a:cs typeface="Aldhabi" panose="01000000000000000000" pitchFamily="2" charset="-78"/>
                </a:rPr>
                <a:t>Newly Started &gt;&gt;</a:t>
              </a:r>
              <a:endParaRPr lang="en-IN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0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-2" y="2191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9B4B5-28A3-4A4A-9C79-9D69DB567D87}"/>
              </a:ext>
            </a:extLst>
          </p:cNvPr>
          <p:cNvSpPr txBox="1"/>
          <p:nvPr/>
        </p:nvSpPr>
        <p:spPr>
          <a:xfrm>
            <a:off x="1913951" y="594276"/>
            <a:ext cx="8370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IISER Kolkata – Some Achievements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968FF1-54D4-4B07-A15F-2181D6381A0E}"/>
              </a:ext>
            </a:extLst>
          </p:cNvPr>
          <p:cNvSpPr txBox="1"/>
          <p:nvPr/>
        </p:nvSpPr>
        <p:spPr>
          <a:xfrm>
            <a:off x="505098" y="1431632"/>
            <a:ext cx="989084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Shanti Swarup Bhatnagar Prize – 2 in Chemical Sciences, 2018</a:t>
            </a:r>
          </a:p>
          <a:p>
            <a:endParaRPr lang="en-IN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Swarnajayanti</a:t>
            </a:r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Fellowship</a:t>
            </a:r>
          </a:p>
          <a:p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INSA Young Scientist Award</a:t>
            </a:r>
          </a:p>
          <a:p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Women’s Excellence Award</a:t>
            </a:r>
          </a:p>
          <a:p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Fellowships of Academies</a:t>
            </a:r>
          </a:p>
          <a:p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DBT-</a:t>
            </a:r>
            <a:r>
              <a:rPr lang="en-I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Wellcome</a:t>
            </a:r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Trust fellowship</a:t>
            </a:r>
          </a:p>
          <a:p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Karen Harvey Prize</a:t>
            </a:r>
          </a:p>
          <a:p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Janaki </a:t>
            </a:r>
            <a:r>
              <a:rPr lang="en-I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Ammal</a:t>
            </a:r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Award</a:t>
            </a:r>
          </a:p>
          <a:p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Geoscience Award</a:t>
            </a:r>
          </a:p>
          <a:p>
            <a:r>
              <a:rPr lang="en-I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IISER Kolkata is an active participant in the LIGO consortium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556B0-93B8-49F1-8D2C-D51F23A6EABA}"/>
              </a:ext>
            </a:extLst>
          </p:cNvPr>
          <p:cNvSpPr txBox="1"/>
          <p:nvPr/>
        </p:nvSpPr>
        <p:spPr>
          <a:xfrm>
            <a:off x="6245448" y="2164986"/>
            <a:ext cx="55016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have been elected to positions of responsibility in various national and international organizations</a:t>
            </a:r>
          </a:p>
          <a:p>
            <a:endParaRPr lang="en-I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have received many national and international prizes</a:t>
            </a:r>
          </a:p>
        </p:txBody>
      </p:sp>
    </p:spTree>
    <p:extLst>
      <p:ext uri="{BB962C8B-B14F-4D97-AF65-F5344CB8AC3E}">
        <p14:creationId xmlns:p14="http://schemas.microsoft.com/office/powerpoint/2010/main" val="3427578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79BED014-A3C0-4837-94EF-3293BBC9A43A}"/>
              </a:ext>
            </a:extLst>
          </p:cNvPr>
          <p:cNvSpPr/>
          <p:nvPr/>
        </p:nvSpPr>
        <p:spPr>
          <a:xfrm flipH="1" flipV="1">
            <a:off x="0" y="-1"/>
            <a:ext cx="12192000" cy="6858001"/>
          </a:xfrm>
          <a:prstGeom prst="bevel">
            <a:avLst>
              <a:gd name="adj" fmla="val 564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43CC1-9155-4A9A-B0E2-8314CB6C5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7" t="29630" r="37750" b="26370"/>
          <a:stretch/>
        </p:blipFill>
        <p:spPr>
          <a:xfrm>
            <a:off x="406399" y="426719"/>
            <a:ext cx="11409681" cy="60553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23B9D6-8735-4F87-99B4-41540574F6B2}"/>
              </a:ext>
            </a:extLst>
          </p:cNvPr>
          <p:cNvSpPr txBox="1"/>
          <p:nvPr/>
        </p:nvSpPr>
        <p:spPr>
          <a:xfrm>
            <a:off x="4653279" y="5792986"/>
            <a:ext cx="554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Footprint of IISER Kolkata</a:t>
            </a:r>
          </a:p>
        </p:txBody>
      </p:sp>
    </p:spTree>
    <p:extLst>
      <p:ext uri="{BB962C8B-B14F-4D97-AF65-F5344CB8AC3E}">
        <p14:creationId xmlns:p14="http://schemas.microsoft.com/office/powerpoint/2010/main" val="3453597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343</TotalTime>
  <Words>386</Words>
  <Application>Microsoft Office PowerPoint</Application>
  <PresentationFormat>Widescreen</PresentationFormat>
  <Paragraphs>84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Bahnschrift Condensed</vt:lpstr>
      <vt:lpstr>Calibri</vt:lpstr>
      <vt:lpstr>Calibri Light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Anindita Bhadra</dc:creator>
  <cp:lastModifiedBy>Anindita Bhadra</cp:lastModifiedBy>
  <cp:revision>30</cp:revision>
  <dcterms:created xsi:type="dcterms:W3CDTF">2019-12-07T16:38:53Z</dcterms:created>
  <dcterms:modified xsi:type="dcterms:W3CDTF">2022-02-07T16:19:06Z</dcterms:modified>
</cp:coreProperties>
</file>